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Maven Pro" panose="020B0604020202020204" charset="-94"/>
      <p:regular r:id="rId44"/>
      <p:bold r:id="rId45"/>
    </p:embeddedFont>
    <p:embeddedFont>
      <p:font typeface="Nunito" pitchFamily="2" charset="-94"/>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C41903-CD1B-4C1D-A8E2-4EBBE6641C36}">
  <a:tblStyle styleId="{A4C41903-CD1B-4C1D-A8E2-4EBBE6641C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97" y="12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22e0aa142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22e0aa142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a4d36c7343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a4d36c7343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a4d8d6363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a4d8d6363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a4d36c7343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a4d36c7343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4d8d6363a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a4d8d6363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22e46eceb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22e46eceb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22e46eceb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22e46eceb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22e46eceb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22e46eceb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22e46eceb2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22e46eceb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22e46eceb2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22e46eceb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4d36c7343_0_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4d36c7343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a4d8d6363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a4d8d6363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22e8c9da3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22e8c9da3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22e8c9da3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22e8c9da3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a4d8d6363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a4d8d6363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22e46eceb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22e46eceb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22e46eceb2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22e46eceb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22e46eceb2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22e46eceb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22e46eceb2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22e46eceb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a4d8d6363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a4d8d6363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22e46eceb2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22e46eceb2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a4d36c7343_0_8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4d36c7343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a4d8d6363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a4d8d6363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22e46eceb2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22e46eceb2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22e46eceb2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22e46eceb2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22e46eceb2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22e46eceb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22e46eceb2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22e46eceb2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22e46eceb2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22e46eceb2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22e46eceb2_0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22e46eceb2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22e46eceb2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322e46eceb2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22e46eceb2_0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22e46eceb2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22e46eceb2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22e46eceb2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4d36c7343_0_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4d36c7343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22e46eceb2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22e46eceb2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a4d8d6363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a4d8d6363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a4d36c7343_0_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a4d36c7343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2e0aa142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22e0aa142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22e0aa142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22e0aa14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a4d36c7343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a4d36c7343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4d36c7343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a4d36c7343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archive.ics.uci.edu/dataset/198/steel+plates+faults"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121075" y="167425"/>
            <a:ext cx="52311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IE3085 </a:t>
            </a:r>
            <a:endParaRPr/>
          </a:p>
          <a:p>
            <a:pPr marL="0" lvl="0" indent="0" algn="ctr" rtl="0">
              <a:spcBef>
                <a:spcPts val="0"/>
              </a:spcBef>
              <a:spcAft>
                <a:spcPts val="0"/>
              </a:spcAft>
              <a:buNone/>
            </a:pPr>
            <a:r>
              <a:rPr lang="en"/>
              <a:t>QUALITY METHODS PROJECT - Group 11</a:t>
            </a:r>
            <a:endParaRPr/>
          </a:p>
        </p:txBody>
      </p:sp>
      <p:graphicFrame>
        <p:nvGraphicFramePr>
          <p:cNvPr id="278" name="Google Shape;278;p13"/>
          <p:cNvGraphicFramePr/>
          <p:nvPr/>
        </p:nvGraphicFramePr>
        <p:xfrm>
          <a:off x="121075" y="2599275"/>
          <a:ext cx="8002800" cy="1981050"/>
        </p:xfrm>
        <a:graphic>
          <a:graphicData uri="http://schemas.openxmlformats.org/drawingml/2006/table">
            <a:tbl>
              <a:tblPr>
                <a:noFill/>
                <a:tableStyleId>{A4C41903-CD1B-4C1D-A8E2-4EBBE6641C36}</a:tableStyleId>
              </a:tblPr>
              <a:tblGrid>
                <a:gridCol w="2667600">
                  <a:extLst>
                    <a:ext uri="{9D8B030D-6E8A-4147-A177-3AD203B41FA5}">
                      <a16:colId xmlns:a16="http://schemas.microsoft.com/office/drawing/2014/main" val="20000"/>
                    </a:ext>
                  </a:extLst>
                </a:gridCol>
                <a:gridCol w="2667600">
                  <a:extLst>
                    <a:ext uri="{9D8B030D-6E8A-4147-A177-3AD203B41FA5}">
                      <a16:colId xmlns:a16="http://schemas.microsoft.com/office/drawing/2014/main" val="20001"/>
                    </a:ext>
                  </a:extLst>
                </a:gridCol>
                <a:gridCol w="26676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Name</a:t>
                      </a:r>
                      <a:endParaRPr/>
                    </a:p>
                  </a:txBody>
                  <a:tcPr marL="91425" marR="91425" marT="91425" marB="91425"/>
                </a:tc>
                <a:tc>
                  <a:txBody>
                    <a:bodyPr/>
                    <a:lstStyle/>
                    <a:p>
                      <a:pPr marL="0" lvl="0" indent="0" algn="l" rtl="0">
                        <a:spcBef>
                          <a:spcPts val="0"/>
                        </a:spcBef>
                        <a:spcAft>
                          <a:spcPts val="0"/>
                        </a:spcAft>
                        <a:buNone/>
                      </a:pPr>
                      <a:r>
                        <a:rPr lang="en"/>
                        <a:t>Number</a:t>
                      </a:r>
                      <a:endParaRPr/>
                    </a:p>
                  </a:txBody>
                  <a:tcPr marL="91425" marR="91425" marT="91425" marB="91425"/>
                </a:tc>
                <a:tc>
                  <a:txBody>
                    <a:bodyPr/>
                    <a:lstStyle/>
                    <a:p>
                      <a:pPr marL="0" lvl="0" indent="0" algn="l" rtl="0">
                        <a:spcBef>
                          <a:spcPts val="0"/>
                        </a:spcBef>
                        <a:spcAft>
                          <a:spcPts val="0"/>
                        </a:spcAft>
                        <a:buNone/>
                      </a:pPr>
                      <a:r>
                        <a:rPr lang="en"/>
                        <a:t>Contribution</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Hakan İSPİR</a:t>
                      </a:r>
                      <a:endParaRPr/>
                    </a:p>
                  </a:txBody>
                  <a:tcPr marL="91425" marR="91425" marT="91425" marB="91425"/>
                </a:tc>
                <a:tc>
                  <a:txBody>
                    <a:bodyPr/>
                    <a:lstStyle/>
                    <a:p>
                      <a:pPr marL="0" lvl="0" indent="0" algn="l" rtl="0">
                        <a:spcBef>
                          <a:spcPts val="0"/>
                        </a:spcBef>
                        <a:spcAft>
                          <a:spcPts val="0"/>
                        </a:spcAft>
                        <a:buNone/>
                      </a:pPr>
                      <a:r>
                        <a:rPr lang="en"/>
                        <a:t>150322052</a:t>
                      </a:r>
                      <a:endParaRPr/>
                    </a:p>
                  </a:txBody>
                  <a:tcPr marL="91425" marR="91425" marT="91425" marB="91425"/>
                </a:tc>
                <a:tc>
                  <a:txBody>
                    <a:bodyPr/>
                    <a:lstStyle/>
                    <a:p>
                      <a:pPr marL="0" lvl="0" indent="0" algn="l" rtl="0">
                        <a:spcBef>
                          <a:spcPts val="0"/>
                        </a:spcBef>
                        <a:spcAft>
                          <a:spcPts val="0"/>
                        </a:spcAft>
                        <a:buNone/>
                      </a:pPr>
                      <a:r>
                        <a:rPr lang="en"/>
                        <a:t>Steps 2, 3, 5, 6, coding</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Medine UTANGAÇ</a:t>
                      </a:r>
                      <a:endParaRPr/>
                    </a:p>
                  </a:txBody>
                  <a:tcPr marL="91425" marR="91425" marT="91425" marB="91425"/>
                </a:tc>
                <a:tc>
                  <a:txBody>
                    <a:bodyPr/>
                    <a:lstStyle/>
                    <a:p>
                      <a:pPr marL="0" lvl="0" indent="0" algn="l" rtl="0">
                        <a:spcBef>
                          <a:spcPts val="0"/>
                        </a:spcBef>
                        <a:spcAft>
                          <a:spcPts val="0"/>
                        </a:spcAft>
                        <a:buNone/>
                      </a:pPr>
                      <a:r>
                        <a:rPr lang="en"/>
                        <a:t>150318062</a:t>
                      </a:r>
                      <a:endParaRPr/>
                    </a:p>
                  </a:txBody>
                  <a:tcPr marL="91425" marR="91425" marT="91425" marB="91425"/>
                </a:tc>
                <a:tc>
                  <a:txBody>
                    <a:bodyPr/>
                    <a:lstStyle/>
                    <a:p>
                      <a:pPr marL="0" lvl="0" indent="0" algn="l" rtl="0">
                        <a:spcBef>
                          <a:spcPts val="0"/>
                        </a:spcBef>
                        <a:spcAft>
                          <a:spcPts val="0"/>
                        </a:spcAft>
                        <a:buNone/>
                      </a:pPr>
                      <a:r>
                        <a:rPr lang="en"/>
                        <a:t>Steps 1, 4 and 6, image search</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Ege ASLAN</a:t>
                      </a:r>
                      <a:endParaRPr/>
                    </a:p>
                  </a:txBody>
                  <a:tcPr marL="91425" marR="91425" marT="91425" marB="91425"/>
                </a:tc>
                <a:tc>
                  <a:txBody>
                    <a:bodyPr/>
                    <a:lstStyle/>
                    <a:p>
                      <a:pPr marL="0" lvl="0" indent="0" algn="l" rtl="0">
                        <a:spcBef>
                          <a:spcPts val="0"/>
                        </a:spcBef>
                        <a:spcAft>
                          <a:spcPts val="0"/>
                        </a:spcAft>
                        <a:buNone/>
                      </a:pPr>
                      <a:r>
                        <a:rPr lang="en"/>
                        <a:t>150322053</a:t>
                      </a:r>
                      <a:endParaRPr/>
                    </a:p>
                  </a:txBody>
                  <a:tcPr marL="91425" marR="91425" marT="91425" marB="91425"/>
                </a:tc>
                <a:tc>
                  <a:txBody>
                    <a:bodyPr/>
                    <a:lstStyle/>
                    <a:p>
                      <a:pPr marL="0" lvl="0" indent="0" algn="l" rtl="0">
                        <a:spcBef>
                          <a:spcPts val="0"/>
                        </a:spcBef>
                        <a:spcAft>
                          <a:spcPts val="0"/>
                        </a:spcAft>
                        <a:buNone/>
                      </a:pPr>
                      <a:r>
                        <a:rPr lang="en"/>
                        <a:t>Steps 2, 3, 5, 6</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Hale Nur SARAÇBAŞI</a:t>
                      </a:r>
                      <a:endParaRPr/>
                    </a:p>
                  </a:txBody>
                  <a:tcPr marL="91425" marR="91425" marT="91425" marB="91425"/>
                </a:tc>
                <a:tc>
                  <a:txBody>
                    <a:bodyPr/>
                    <a:lstStyle/>
                    <a:p>
                      <a:pPr marL="0" lvl="0" indent="0" algn="l" rtl="0">
                        <a:spcBef>
                          <a:spcPts val="0"/>
                        </a:spcBef>
                        <a:spcAft>
                          <a:spcPts val="0"/>
                        </a:spcAft>
                        <a:buNone/>
                      </a:pPr>
                      <a:r>
                        <a:rPr lang="en"/>
                        <a:t>150323824</a:t>
                      </a:r>
                      <a:endParaRPr/>
                    </a:p>
                  </a:txBody>
                  <a:tcPr marL="91425" marR="91425" marT="91425" marB="91425"/>
                </a:tc>
                <a:tc>
                  <a:txBody>
                    <a:bodyPr/>
                    <a:lstStyle/>
                    <a:p>
                      <a:pPr marL="0" lvl="0" indent="0" algn="l" rtl="0">
                        <a:spcBef>
                          <a:spcPts val="0"/>
                        </a:spcBef>
                        <a:spcAft>
                          <a:spcPts val="0"/>
                        </a:spcAft>
                        <a:buNone/>
                      </a:pPr>
                      <a:r>
                        <a:rPr lang="en"/>
                        <a:t>Steps 1, 4 and 6</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2"/>
          <p:cNvSpPr txBox="1">
            <a:spLocks noGrp="1"/>
          </p:cNvSpPr>
          <p:nvPr>
            <p:ph type="ctrTitle"/>
          </p:nvPr>
        </p:nvSpPr>
        <p:spPr>
          <a:xfrm>
            <a:off x="350875" y="59275"/>
            <a:ext cx="4677000" cy="1086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Quality Control  Technique</a:t>
            </a:r>
            <a:endParaRPr/>
          </a:p>
        </p:txBody>
      </p:sp>
      <p:sp>
        <p:nvSpPr>
          <p:cNvPr id="338" name="Google Shape;338;p22"/>
          <p:cNvSpPr txBox="1">
            <a:spLocks noGrp="1"/>
          </p:cNvSpPr>
          <p:nvPr>
            <p:ph type="subTitle" idx="1"/>
          </p:nvPr>
        </p:nvSpPr>
        <p:spPr>
          <a:xfrm>
            <a:off x="350875" y="1254450"/>
            <a:ext cx="4967700" cy="3643200"/>
          </a:xfrm>
          <a:prstGeom prst="rect">
            <a:avLst/>
          </a:prstGeom>
        </p:spPr>
        <p:txBody>
          <a:bodyPr spcFirstLastPara="1" wrap="square" lIns="91425" tIns="91425" rIns="91425" bIns="91425" anchor="t" anchorCtr="0">
            <a:normAutofit lnSpcReduction="20000"/>
          </a:bodyPr>
          <a:lstStyle/>
          <a:p>
            <a:pPr marL="0" lvl="0" indent="0" algn="l" rtl="0">
              <a:lnSpc>
                <a:spcPct val="115000"/>
              </a:lnSpc>
              <a:spcBef>
                <a:spcPts val="1200"/>
              </a:spcBef>
              <a:spcAft>
                <a:spcPts val="0"/>
              </a:spcAft>
              <a:buNone/>
            </a:pPr>
            <a:r>
              <a:rPr lang="en"/>
              <a:t>The following quality control techniques were selected for this analysis:</a:t>
            </a:r>
            <a:endParaRPr/>
          </a:p>
          <a:p>
            <a:pPr marL="0" lvl="0" indent="0" algn="l" rtl="0">
              <a:lnSpc>
                <a:spcPct val="115000"/>
              </a:lnSpc>
              <a:spcBef>
                <a:spcPts val="1200"/>
              </a:spcBef>
              <a:spcAft>
                <a:spcPts val="0"/>
              </a:spcAft>
              <a:buNone/>
            </a:pPr>
            <a:br>
              <a:rPr lang="en"/>
            </a:br>
            <a:r>
              <a:rPr lang="en"/>
              <a:t> 1. Statistical Process Control (SPC) using X-bar and S-bar control charts for selected process variables.</a:t>
            </a:r>
            <a:endParaRPr/>
          </a:p>
          <a:p>
            <a:pPr marL="0" lvl="0" indent="0" algn="l" rtl="0">
              <a:lnSpc>
                <a:spcPct val="115000"/>
              </a:lnSpc>
              <a:spcBef>
                <a:spcPts val="1200"/>
              </a:spcBef>
              <a:spcAft>
                <a:spcPts val="0"/>
              </a:spcAft>
              <a:buNone/>
            </a:pPr>
            <a:r>
              <a:rPr lang="en"/>
              <a:t> 2. SPC using P and c-charts for attributes (fault types for our dataset). We had to generate 7 different charts for each, since we have 7 different fault types. </a:t>
            </a:r>
            <a:endParaRPr/>
          </a:p>
          <a:p>
            <a:pPr marL="0" lvl="0" indent="0" algn="l" rtl="0">
              <a:lnSpc>
                <a:spcPct val="115000"/>
              </a:lnSpc>
              <a:spcBef>
                <a:spcPts val="1200"/>
              </a:spcBef>
              <a:spcAft>
                <a:spcPts val="1200"/>
              </a:spcAft>
              <a:buNone/>
            </a:pPr>
            <a:r>
              <a:rPr lang="en"/>
              <a:t> 3. Machine learning models (Random Forest classifier and pytorch) to predict fault types based on process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3"/>
          <p:cNvSpPr txBox="1">
            <a:spLocks noGrp="1"/>
          </p:cNvSpPr>
          <p:nvPr>
            <p:ph type="subTitle" idx="1"/>
          </p:nvPr>
        </p:nvSpPr>
        <p:spPr>
          <a:xfrm>
            <a:off x="343500" y="429850"/>
            <a:ext cx="4602600" cy="8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Arial"/>
                <a:ea typeface="Arial"/>
                <a:cs typeface="Arial"/>
                <a:sym typeface="Arial"/>
              </a:rPr>
              <a:t>Possible Quality Problems </a:t>
            </a:r>
            <a:endParaRPr sz="2400" b="1">
              <a:latin typeface="Arial"/>
              <a:ea typeface="Arial"/>
              <a:cs typeface="Arial"/>
              <a:sym typeface="Arial"/>
            </a:endParaRPr>
          </a:p>
        </p:txBody>
      </p:sp>
      <p:sp>
        <p:nvSpPr>
          <p:cNvPr id="344" name="Google Shape;344;p23"/>
          <p:cNvSpPr txBox="1"/>
          <p:nvPr/>
        </p:nvSpPr>
        <p:spPr>
          <a:xfrm>
            <a:off x="343500" y="1184425"/>
            <a:ext cx="53142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Various quality problems can occur during the production of steel sheets. These problems can occur at any stage of production. They can affect the performance, appearance and suitability of the final product for its intended use.</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Problems such as dimensional errors, surface defects, cracking or breaking, warping or warping, surface roughness, corrosion resistance problems, overheating or inadequate cooling and non-uniform alloy composition can occur.</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4"/>
          <p:cNvSpPr txBox="1">
            <a:spLocks noGrp="1"/>
          </p:cNvSpPr>
          <p:nvPr>
            <p:ph type="ctrTitle"/>
          </p:nvPr>
        </p:nvSpPr>
        <p:spPr>
          <a:xfrm>
            <a:off x="689400" y="372450"/>
            <a:ext cx="3882600" cy="797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400">
                <a:latin typeface="Arial"/>
                <a:ea typeface="Arial"/>
                <a:cs typeface="Arial"/>
                <a:sym typeface="Arial"/>
              </a:rPr>
              <a:t>Possible Quality Problems </a:t>
            </a:r>
            <a:endParaRPr sz="2400">
              <a:latin typeface="Arial"/>
              <a:ea typeface="Arial"/>
              <a:cs typeface="Arial"/>
              <a:sym typeface="Arial"/>
            </a:endParaRPr>
          </a:p>
          <a:p>
            <a:pPr marL="0" lvl="0" indent="0" algn="l" rtl="0">
              <a:spcBef>
                <a:spcPts val="0"/>
              </a:spcBef>
              <a:spcAft>
                <a:spcPts val="0"/>
              </a:spcAft>
              <a:buNone/>
            </a:pPr>
            <a:endParaRPr/>
          </a:p>
        </p:txBody>
      </p:sp>
      <p:sp>
        <p:nvSpPr>
          <p:cNvPr id="350" name="Google Shape;350;p24"/>
          <p:cNvSpPr txBox="1">
            <a:spLocks noGrp="1"/>
          </p:cNvSpPr>
          <p:nvPr>
            <p:ph type="subTitle" idx="1"/>
          </p:nvPr>
        </p:nvSpPr>
        <p:spPr>
          <a:xfrm>
            <a:off x="689400" y="819375"/>
            <a:ext cx="4683300" cy="4263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500" dirty="0">
                <a:solidFill>
                  <a:srgbClr val="000000"/>
                </a:solidFill>
                <a:latin typeface="Arial"/>
                <a:ea typeface="Arial"/>
                <a:cs typeface="Arial"/>
                <a:sym typeface="Arial"/>
              </a:rPr>
              <a:t>The dataset identifies seven types of faults that can occur in steel plates: </a:t>
            </a:r>
            <a:endParaRPr sz="1500" dirty="0">
              <a:solidFill>
                <a:srgbClr val="000000"/>
              </a:solidFill>
              <a:latin typeface="Arial"/>
              <a:ea typeface="Arial"/>
              <a:cs typeface="Arial"/>
              <a:sym typeface="Arial"/>
            </a:endParaRPr>
          </a:p>
          <a:p>
            <a:pPr marL="0" lvl="0" indent="0" algn="l" rtl="0">
              <a:spcBef>
                <a:spcPts val="0"/>
              </a:spcBef>
              <a:spcAft>
                <a:spcPts val="0"/>
              </a:spcAft>
              <a:buNone/>
            </a:pPr>
            <a:r>
              <a:rPr lang="en" sz="1500" dirty="0">
                <a:solidFill>
                  <a:srgbClr val="000000"/>
                </a:solidFill>
                <a:latin typeface="Arial"/>
                <a:ea typeface="Arial"/>
                <a:cs typeface="Arial"/>
                <a:sym typeface="Arial"/>
              </a:rPr>
              <a:t>1. Pastry : Surface texture defects</a:t>
            </a:r>
            <a:endParaRPr sz="1500" dirty="0">
              <a:solidFill>
                <a:srgbClr val="000000"/>
              </a:solidFill>
              <a:latin typeface="Arial"/>
              <a:ea typeface="Arial"/>
              <a:cs typeface="Arial"/>
              <a:sym typeface="Arial"/>
            </a:endParaRPr>
          </a:p>
          <a:p>
            <a:pPr marL="0" lvl="0" indent="0" algn="l" rtl="0">
              <a:spcBef>
                <a:spcPts val="0"/>
              </a:spcBef>
              <a:spcAft>
                <a:spcPts val="0"/>
              </a:spcAft>
              <a:buNone/>
            </a:pPr>
            <a:r>
              <a:rPr lang="en" sz="1500" dirty="0">
                <a:solidFill>
                  <a:srgbClr val="000000"/>
                </a:solidFill>
                <a:latin typeface="Arial"/>
                <a:ea typeface="Arial"/>
                <a:cs typeface="Arial"/>
                <a:sym typeface="Arial"/>
              </a:rPr>
              <a:t>2. Z_Scratch : Scratches along z-axis</a:t>
            </a:r>
            <a:endParaRPr sz="1500" dirty="0">
              <a:solidFill>
                <a:srgbClr val="000000"/>
              </a:solidFill>
              <a:latin typeface="Arial"/>
              <a:ea typeface="Arial"/>
              <a:cs typeface="Arial"/>
              <a:sym typeface="Arial"/>
            </a:endParaRPr>
          </a:p>
          <a:p>
            <a:pPr marL="0" lvl="0" indent="0" algn="l" rtl="0">
              <a:spcBef>
                <a:spcPts val="0"/>
              </a:spcBef>
              <a:spcAft>
                <a:spcPts val="0"/>
              </a:spcAft>
              <a:buNone/>
            </a:pPr>
            <a:r>
              <a:rPr lang="en" sz="1500" dirty="0">
                <a:solidFill>
                  <a:srgbClr val="000000"/>
                </a:solidFill>
                <a:latin typeface="Arial"/>
                <a:ea typeface="Arial"/>
                <a:cs typeface="Arial"/>
                <a:sym typeface="Arial"/>
              </a:rPr>
              <a:t>3. K_Scratch : A specific type of scratch</a:t>
            </a:r>
            <a:endParaRPr sz="1500" dirty="0">
              <a:solidFill>
                <a:srgbClr val="000000"/>
              </a:solidFill>
              <a:latin typeface="Arial"/>
              <a:ea typeface="Arial"/>
              <a:cs typeface="Arial"/>
              <a:sym typeface="Arial"/>
            </a:endParaRPr>
          </a:p>
          <a:p>
            <a:pPr marL="0" lvl="0" indent="0" algn="l" rtl="0">
              <a:spcBef>
                <a:spcPts val="0"/>
              </a:spcBef>
              <a:spcAft>
                <a:spcPts val="0"/>
              </a:spcAft>
              <a:buNone/>
            </a:pPr>
            <a:r>
              <a:rPr lang="en" sz="1500" dirty="0">
                <a:solidFill>
                  <a:srgbClr val="000000"/>
                </a:solidFill>
                <a:latin typeface="Arial"/>
                <a:ea typeface="Arial"/>
                <a:cs typeface="Arial"/>
                <a:sym typeface="Arial"/>
              </a:rPr>
              <a:t>4. Stains : Surface discoloration/marks</a:t>
            </a:r>
            <a:endParaRPr sz="1500" dirty="0">
              <a:solidFill>
                <a:srgbClr val="000000"/>
              </a:solidFill>
              <a:latin typeface="Arial"/>
              <a:ea typeface="Arial"/>
              <a:cs typeface="Arial"/>
              <a:sym typeface="Arial"/>
            </a:endParaRPr>
          </a:p>
          <a:p>
            <a:pPr marL="0" lvl="0" indent="0" algn="l" rtl="0">
              <a:spcBef>
                <a:spcPts val="0"/>
              </a:spcBef>
              <a:spcAft>
                <a:spcPts val="0"/>
              </a:spcAft>
              <a:buNone/>
            </a:pPr>
            <a:r>
              <a:rPr lang="en" sz="1500" dirty="0">
                <a:solidFill>
                  <a:srgbClr val="000000"/>
                </a:solidFill>
                <a:latin typeface="Arial"/>
                <a:ea typeface="Arial"/>
                <a:cs typeface="Arial"/>
                <a:sym typeface="Arial"/>
              </a:rPr>
              <a:t>5. Dirtiness : Accumulation of unwanted material</a:t>
            </a:r>
            <a:endParaRPr sz="1500" dirty="0">
              <a:solidFill>
                <a:srgbClr val="000000"/>
              </a:solidFill>
              <a:latin typeface="Arial"/>
              <a:ea typeface="Arial"/>
              <a:cs typeface="Arial"/>
              <a:sym typeface="Arial"/>
            </a:endParaRPr>
          </a:p>
          <a:p>
            <a:pPr marL="0" lvl="0" indent="0" algn="l" rtl="0">
              <a:spcBef>
                <a:spcPts val="0"/>
              </a:spcBef>
              <a:spcAft>
                <a:spcPts val="0"/>
              </a:spcAft>
              <a:buNone/>
            </a:pPr>
            <a:r>
              <a:rPr lang="en" sz="1500" dirty="0">
                <a:solidFill>
                  <a:srgbClr val="000000"/>
                </a:solidFill>
                <a:latin typeface="Arial"/>
                <a:ea typeface="Arial"/>
                <a:cs typeface="Arial"/>
                <a:sym typeface="Arial"/>
              </a:rPr>
              <a:t>6. Bumps : Raised imperfections on the steel surface</a:t>
            </a:r>
            <a:endParaRPr sz="1500" dirty="0">
              <a:solidFill>
                <a:srgbClr val="000000"/>
              </a:solidFill>
              <a:latin typeface="Arial"/>
              <a:ea typeface="Arial"/>
              <a:cs typeface="Arial"/>
              <a:sym typeface="Arial"/>
            </a:endParaRPr>
          </a:p>
          <a:p>
            <a:pPr marL="0" lvl="0" indent="0" algn="l" rtl="0">
              <a:spcBef>
                <a:spcPts val="0"/>
              </a:spcBef>
              <a:spcAft>
                <a:spcPts val="0"/>
              </a:spcAft>
              <a:buNone/>
            </a:pPr>
            <a:r>
              <a:rPr lang="en" sz="1500" dirty="0">
                <a:solidFill>
                  <a:srgbClr val="000000"/>
                </a:solidFill>
                <a:latin typeface="Arial"/>
                <a:ea typeface="Arial"/>
                <a:cs typeface="Arial"/>
                <a:sym typeface="Arial"/>
              </a:rPr>
              <a:t>7. Other Faults</a:t>
            </a:r>
            <a:endParaRPr sz="1500" dirty="0">
              <a:solidFill>
                <a:srgbClr val="000000"/>
              </a:solidFill>
              <a:latin typeface="Arial"/>
              <a:ea typeface="Arial"/>
              <a:cs typeface="Arial"/>
              <a:sym typeface="Arial"/>
            </a:endParaRPr>
          </a:p>
          <a:p>
            <a:pPr marL="0" lvl="0" indent="0" algn="l" rtl="0">
              <a:spcBef>
                <a:spcPts val="0"/>
              </a:spcBef>
              <a:spcAft>
                <a:spcPts val="0"/>
              </a:spcAft>
              <a:buNone/>
            </a:pPr>
            <a:endParaRPr sz="1500" dirty="0">
              <a:solidFill>
                <a:srgbClr val="000000"/>
              </a:solidFill>
              <a:latin typeface="Arial"/>
              <a:ea typeface="Arial"/>
              <a:cs typeface="Arial"/>
              <a:sym typeface="Arial"/>
            </a:endParaRPr>
          </a:p>
          <a:p>
            <a:pPr marL="0" lvl="0" indent="0" algn="l" rtl="0">
              <a:spcBef>
                <a:spcPts val="0"/>
              </a:spcBef>
              <a:spcAft>
                <a:spcPts val="0"/>
              </a:spcAft>
              <a:buNone/>
            </a:pPr>
            <a:r>
              <a:rPr lang="en" sz="1500" dirty="0">
                <a:solidFill>
                  <a:srgbClr val="000000"/>
                </a:solidFill>
                <a:latin typeface="Arial"/>
                <a:ea typeface="Arial"/>
                <a:cs typeface="Arial"/>
                <a:sym typeface="Arial"/>
              </a:rPr>
              <a:t>The total number of faults equal to 100% of the dataset, since this dataset was gotten from UCI and was created to train machine learning for automatic pattern recognition.</a:t>
            </a:r>
            <a:endParaRPr sz="1500" dirty="0">
              <a:solidFill>
                <a:srgbClr val="000000"/>
              </a:solidFill>
              <a:latin typeface="Arial"/>
              <a:ea typeface="Arial"/>
              <a:cs typeface="Arial"/>
              <a:sym typeface="Arial"/>
            </a:endParaRPr>
          </a:p>
          <a:p>
            <a:pPr marL="0" lvl="0" indent="0" algn="l" rtl="0">
              <a:spcBef>
                <a:spcPts val="0"/>
              </a:spcBef>
              <a:spcAft>
                <a:spcPts val="0"/>
              </a:spcAft>
              <a:buNone/>
            </a:pPr>
            <a:endParaRPr sz="1500" dirty="0">
              <a:solidFill>
                <a:srgbClr val="000000"/>
              </a:solidFill>
              <a:latin typeface="Arial"/>
              <a:ea typeface="Arial"/>
              <a:cs typeface="Arial"/>
              <a:sym typeface="Arial"/>
            </a:endParaRPr>
          </a:p>
          <a:p>
            <a:pPr marL="0" lvl="0" indent="0" algn="l" rtl="0">
              <a:spcBef>
                <a:spcPts val="0"/>
              </a:spcBef>
              <a:spcAft>
                <a:spcPts val="0"/>
              </a:spcAft>
              <a:buNone/>
            </a:pPr>
            <a:r>
              <a:rPr lang="en" sz="1500" dirty="0">
                <a:solidFill>
                  <a:srgbClr val="000000"/>
                </a:solidFill>
                <a:latin typeface="Arial"/>
                <a:ea typeface="Arial"/>
                <a:cs typeface="Arial"/>
                <a:sym typeface="Arial"/>
              </a:rPr>
              <a:t>Creating 100% faulty products is an unacceptable quality catastrophe, and is a little unrealistic in today’s world.</a:t>
            </a:r>
            <a:endParaRPr sz="1500" dirty="0">
              <a:solidFill>
                <a:srgbClr val="000000"/>
              </a:solidFill>
              <a:latin typeface="Arial"/>
              <a:ea typeface="Arial"/>
              <a:cs typeface="Arial"/>
              <a:sym typeface="Arial"/>
            </a:endParaRPr>
          </a:p>
          <a:p>
            <a:pPr marL="0" lvl="0" indent="0" algn="l" rtl="0">
              <a:spcBef>
                <a:spcPts val="0"/>
              </a:spcBef>
              <a:spcAft>
                <a:spcPts val="0"/>
              </a:spcAft>
              <a:buNone/>
            </a:pPr>
            <a:endParaRPr sz="1500" dirty="0">
              <a:solidFill>
                <a:srgbClr val="000000"/>
              </a:solidFill>
              <a:latin typeface="Arial"/>
              <a:ea typeface="Arial"/>
              <a:cs typeface="Arial"/>
              <a:sym typeface="Arial"/>
            </a:endParaRPr>
          </a:p>
          <a:p>
            <a:pPr marL="0" lvl="0" indent="0" algn="l" rtl="0">
              <a:spcBef>
                <a:spcPts val="0"/>
              </a:spcBef>
              <a:spcAft>
                <a:spcPts val="0"/>
              </a:spcAft>
              <a:buNone/>
            </a:pPr>
            <a:r>
              <a:rPr lang="en" sz="1500" dirty="0">
                <a:solidFill>
                  <a:srgbClr val="000000"/>
                </a:solidFill>
                <a:latin typeface="Arial"/>
                <a:ea typeface="Arial"/>
                <a:cs typeface="Arial"/>
                <a:sym typeface="Arial"/>
              </a:rPr>
              <a:t>However, the goal is to use this kind of dataset to detect and minimize faults, which makes it a QC problem.</a:t>
            </a:r>
            <a:endParaRPr sz="1500"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5"/>
          <p:cNvSpPr txBox="1">
            <a:spLocks noGrp="1"/>
          </p:cNvSpPr>
          <p:nvPr>
            <p:ph type="ctrTitle"/>
          </p:nvPr>
        </p:nvSpPr>
        <p:spPr>
          <a:xfrm>
            <a:off x="256825" y="243295"/>
            <a:ext cx="3784200" cy="113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Control Charts</a:t>
            </a:r>
            <a:endParaRPr/>
          </a:p>
        </p:txBody>
      </p:sp>
      <p:sp>
        <p:nvSpPr>
          <p:cNvPr id="356" name="Google Shape;356;p25"/>
          <p:cNvSpPr txBox="1">
            <a:spLocks noGrp="1"/>
          </p:cNvSpPr>
          <p:nvPr>
            <p:ph type="subTitle" idx="1"/>
          </p:nvPr>
        </p:nvSpPr>
        <p:spPr>
          <a:xfrm>
            <a:off x="256825" y="1332075"/>
            <a:ext cx="5109000" cy="3707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For variable: X-bar and S-bar control charts</a:t>
            </a:r>
            <a:endParaRPr sz="1400"/>
          </a:p>
          <a:p>
            <a:pPr marL="457200" lvl="0" indent="-317500" algn="l" rtl="0">
              <a:spcBef>
                <a:spcPts val="0"/>
              </a:spcBef>
              <a:spcAft>
                <a:spcPts val="0"/>
              </a:spcAft>
              <a:buSzPts val="1400"/>
              <a:buChar char="-"/>
            </a:pPr>
            <a:r>
              <a:rPr lang="en" sz="1400"/>
              <a:t>For attributes: P-chart and c-charts.</a:t>
            </a:r>
            <a:endParaRPr sz="1400"/>
          </a:p>
          <a:p>
            <a:pPr marL="45720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Variables are selected as Steel Plate Thickness, X_Minimum and Y_minimum and Sum of Luminosity.</a:t>
            </a:r>
            <a:endParaRPr sz="1400"/>
          </a:p>
          <a:p>
            <a:pPr marL="914400" lvl="1" indent="-317500" algn="l" rtl="0">
              <a:lnSpc>
                <a:spcPct val="115000"/>
              </a:lnSpc>
              <a:spcBef>
                <a:spcPts val="0"/>
              </a:spcBef>
              <a:spcAft>
                <a:spcPts val="0"/>
              </a:spcAft>
              <a:buClr>
                <a:srgbClr val="000000"/>
              </a:buClr>
              <a:buSzPts val="1400"/>
              <a:buFont typeface="Arial"/>
              <a:buChar char="-"/>
            </a:pPr>
            <a:r>
              <a:rPr lang="en" sz="1400" b="1">
                <a:solidFill>
                  <a:srgbClr val="FFFFFF"/>
                </a:solidFill>
              </a:rPr>
              <a:t>Steel_Plate_Thickness</a:t>
            </a:r>
            <a:r>
              <a:rPr lang="en" sz="1400">
                <a:solidFill>
                  <a:srgbClr val="000000"/>
                </a:solidFill>
              </a:rPr>
              <a:t>: Critical for product quality.</a:t>
            </a:r>
            <a:endParaRPr sz="1400">
              <a:solidFill>
                <a:srgbClr val="000000"/>
              </a:solidFill>
            </a:endParaRPr>
          </a:p>
          <a:p>
            <a:pPr marL="914400" lvl="1" indent="-317500" algn="l" rtl="0">
              <a:lnSpc>
                <a:spcPct val="115000"/>
              </a:lnSpc>
              <a:spcBef>
                <a:spcPts val="0"/>
              </a:spcBef>
              <a:spcAft>
                <a:spcPts val="0"/>
              </a:spcAft>
              <a:buClr>
                <a:srgbClr val="000000"/>
              </a:buClr>
              <a:buSzPts val="1400"/>
              <a:buFont typeface="Arial"/>
              <a:buChar char="-"/>
            </a:pPr>
            <a:r>
              <a:rPr lang="en" sz="1400" b="1">
                <a:solidFill>
                  <a:srgbClr val="FFFFFF"/>
                </a:solidFill>
              </a:rPr>
              <a:t>X_Minimum</a:t>
            </a:r>
            <a:r>
              <a:rPr lang="en" sz="1400">
                <a:solidFill>
                  <a:srgbClr val="000000"/>
                </a:solidFill>
              </a:rPr>
              <a:t> and </a:t>
            </a:r>
            <a:r>
              <a:rPr lang="en" sz="1400" b="1">
                <a:solidFill>
                  <a:srgbClr val="FFFFFF"/>
                </a:solidFill>
              </a:rPr>
              <a:t>Y_Minimum</a:t>
            </a:r>
            <a:r>
              <a:rPr lang="en" sz="1400">
                <a:solidFill>
                  <a:srgbClr val="000000"/>
                </a:solidFill>
              </a:rPr>
              <a:t>: Likely represent positional or size measurements of defects.</a:t>
            </a:r>
            <a:endParaRPr sz="1400">
              <a:solidFill>
                <a:srgbClr val="000000"/>
              </a:solidFill>
            </a:endParaRPr>
          </a:p>
          <a:p>
            <a:pPr marL="914400" lvl="1" indent="-317500" algn="l" rtl="0">
              <a:lnSpc>
                <a:spcPct val="115000"/>
              </a:lnSpc>
              <a:spcBef>
                <a:spcPts val="0"/>
              </a:spcBef>
              <a:spcAft>
                <a:spcPts val="0"/>
              </a:spcAft>
              <a:buClr>
                <a:srgbClr val="000000"/>
              </a:buClr>
              <a:buSzPts val="1400"/>
              <a:buFont typeface="Arial"/>
              <a:buChar char="-"/>
            </a:pPr>
            <a:r>
              <a:rPr lang="en" sz="1400" b="1">
                <a:solidFill>
                  <a:srgbClr val="FFFFFF"/>
                </a:solidFill>
              </a:rPr>
              <a:t>Sum_of_Luminosity</a:t>
            </a:r>
            <a:r>
              <a:rPr lang="en" sz="1400">
                <a:solidFill>
                  <a:srgbClr val="000000"/>
                </a:solidFill>
              </a:rPr>
              <a:t>: May indicate surface characteristics relevant to defect detection.</a:t>
            </a:r>
            <a:endParaRPr sz="1400"/>
          </a:p>
          <a:p>
            <a:pPr marL="457200" lvl="0" indent="-317500" algn="l" rtl="0">
              <a:spcBef>
                <a:spcPts val="0"/>
              </a:spcBef>
              <a:spcAft>
                <a:spcPts val="0"/>
              </a:spcAft>
              <a:buSzPts val="1400"/>
              <a:buChar char="-"/>
            </a:pPr>
            <a:r>
              <a:rPr lang="en" sz="1400"/>
              <a:t>Attributes are the 7 fault types.</a:t>
            </a:r>
            <a:endParaRPr sz="1400"/>
          </a:p>
          <a:p>
            <a:pPr marL="914400" lvl="1" indent="-317500" algn="l" rtl="0">
              <a:lnSpc>
                <a:spcPct val="115000"/>
              </a:lnSpc>
              <a:spcBef>
                <a:spcPts val="0"/>
              </a:spcBef>
              <a:spcAft>
                <a:spcPts val="0"/>
              </a:spcAft>
              <a:buSzPts val="1400"/>
              <a:buChar char="-"/>
            </a:pPr>
            <a:r>
              <a:rPr lang="en" sz="1100" b="1">
                <a:solidFill>
                  <a:srgbClr val="000000"/>
                </a:solidFill>
                <a:latin typeface="Arial"/>
                <a:ea typeface="Arial"/>
                <a:cs typeface="Arial"/>
                <a:sym typeface="Arial"/>
              </a:rPr>
              <a:t>Pastry, Z_Scratch, K_Scatch, Stains, Dirtiness, Bumps, Other_Faults</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6"/>
          <p:cNvSpPr txBox="1">
            <a:spLocks noGrp="1"/>
          </p:cNvSpPr>
          <p:nvPr>
            <p:ph type="ctrTitle"/>
          </p:nvPr>
        </p:nvSpPr>
        <p:spPr>
          <a:xfrm>
            <a:off x="168975" y="0"/>
            <a:ext cx="8975100" cy="882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Control Charts for Variables</a:t>
            </a:r>
            <a:endParaRPr/>
          </a:p>
        </p:txBody>
      </p:sp>
      <p:pic>
        <p:nvPicPr>
          <p:cNvPr id="362" name="Google Shape;362;p26"/>
          <p:cNvPicPr preferRelativeResize="0"/>
          <p:nvPr/>
        </p:nvPicPr>
        <p:blipFill>
          <a:blip r:embed="rId3">
            <a:alphaModFix/>
          </a:blip>
          <a:stretch>
            <a:fillRect/>
          </a:stretch>
        </p:blipFill>
        <p:spPr>
          <a:xfrm>
            <a:off x="0" y="963700"/>
            <a:ext cx="3696376" cy="2002500"/>
          </a:xfrm>
          <a:prstGeom prst="rect">
            <a:avLst/>
          </a:prstGeom>
          <a:noFill/>
          <a:ln>
            <a:noFill/>
          </a:ln>
        </p:spPr>
      </p:pic>
      <p:pic>
        <p:nvPicPr>
          <p:cNvPr id="363" name="Google Shape;363;p26"/>
          <p:cNvPicPr preferRelativeResize="0"/>
          <p:nvPr/>
        </p:nvPicPr>
        <p:blipFill>
          <a:blip r:embed="rId4">
            <a:alphaModFix/>
          </a:blip>
          <a:stretch>
            <a:fillRect/>
          </a:stretch>
        </p:blipFill>
        <p:spPr>
          <a:xfrm>
            <a:off x="0" y="3141000"/>
            <a:ext cx="3696376" cy="2002504"/>
          </a:xfrm>
          <a:prstGeom prst="rect">
            <a:avLst/>
          </a:prstGeom>
          <a:noFill/>
          <a:ln>
            <a:noFill/>
          </a:ln>
        </p:spPr>
      </p:pic>
      <p:pic>
        <p:nvPicPr>
          <p:cNvPr id="364" name="Google Shape;364;p26"/>
          <p:cNvPicPr preferRelativeResize="0"/>
          <p:nvPr/>
        </p:nvPicPr>
        <p:blipFill>
          <a:blip r:embed="rId5">
            <a:alphaModFix/>
          </a:blip>
          <a:stretch>
            <a:fillRect/>
          </a:stretch>
        </p:blipFill>
        <p:spPr>
          <a:xfrm>
            <a:off x="5484400" y="963700"/>
            <a:ext cx="3659600" cy="2002500"/>
          </a:xfrm>
          <a:prstGeom prst="rect">
            <a:avLst/>
          </a:prstGeom>
          <a:noFill/>
          <a:ln>
            <a:noFill/>
          </a:ln>
        </p:spPr>
      </p:pic>
      <p:pic>
        <p:nvPicPr>
          <p:cNvPr id="365" name="Google Shape;365;p26"/>
          <p:cNvPicPr preferRelativeResize="0"/>
          <p:nvPr/>
        </p:nvPicPr>
        <p:blipFill>
          <a:blip r:embed="rId6">
            <a:alphaModFix/>
          </a:blip>
          <a:stretch>
            <a:fillRect/>
          </a:stretch>
        </p:blipFill>
        <p:spPr>
          <a:xfrm>
            <a:off x="5484400" y="3160900"/>
            <a:ext cx="3659599" cy="19825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7"/>
          <p:cNvSpPr txBox="1">
            <a:spLocks noGrp="1"/>
          </p:cNvSpPr>
          <p:nvPr>
            <p:ph type="ctrTitle"/>
          </p:nvPr>
        </p:nvSpPr>
        <p:spPr>
          <a:xfrm>
            <a:off x="0" y="0"/>
            <a:ext cx="7326000" cy="558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Control Charts for Variables</a:t>
            </a:r>
            <a:endParaRPr/>
          </a:p>
        </p:txBody>
      </p:sp>
      <p:pic>
        <p:nvPicPr>
          <p:cNvPr id="371" name="Google Shape;371;p27"/>
          <p:cNvPicPr preferRelativeResize="0"/>
          <p:nvPr/>
        </p:nvPicPr>
        <p:blipFill>
          <a:blip r:embed="rId3">
            <a:alphaModFix/>
          </a:blip>
          <a:stretch>
            <a:fillRect/>
          </a:stretch>
        </p:blipFill>
        <p:spPr>
          <a:xfrm>
            <a:off x="0" y="684475"/>
            <a:ext cx="3986182" cy="2198850"/>
          </a:xfrm>
          <a:prstGeom prst="rect">
            <a:avLst/>
          </a:prstGeom>
          <a:noFill/>
          <a:ln>
            <a:noFill/>
          </a:ln>
        </p:spPr>
      </p:pic>
      <p:pic>
        <p:nvPicPr>
          <p:cNvPr id="372" name="Google Shape;372;p27"/>
          <p:cNvPicPr preferRelativeResize="0"/>
          <p:nvPr/>
        </p:nvPicPr>
        <p:blipFill>
          <a:blip r:embed="rId4">
            <a:alphaModFix/>
          </a:blip>
          <a:stretch>
            <a:fillRect/>
          </a:stretch>
        </p:blipFill>
        <p:spPr>
          <a:xfrm>
            <a:off x="0" y="2937400"/>
            <a:ext cx="3986175" cy="2198850"/>
          </a:xfrm>
          <a:prstGeom prst="rect">
            <a:avLst/>
          </a:prstGeom>
          <a:noFill/>
          <a:ln>
            <a:noFill/>
          </a:ln>
        </p:spPr>
      </p:pic>
      <p:pic>
        <p:nvPicPr>
          <p:cNvPr id="373" name="Google Shape;373;p27"/>
          <p:cNvPicPr preferRelativeResize="0"/>
          <p:nvPr/>
        </p:nvPicPr>
        <p:blipFill>
          <a:blip r:embed="rId5">
            <a:alphaModFix/>
          </a:blip>
          <a:stretch>
            <a:fillRect/>
          </a:stretch>
        </p:blipFill>
        <p:spPr>
          <a:xfrm>
            <a:off x="5105375" y="684475"/>
            <a:ext cx="4038625" cy="2198850"/>
          </a:xfrm>
          <a:prstGeom prst="rect">
            <a:avLst/>
          </a:prstGeom>
          <a:noFill/>
          <a:ln>
            <a:noFill/>
          </a:ln>
        </p:spPr>
      </p:pic>
      <p:pic>
        <p:nvPicPr>
          <p:cNvPr id="374" name="Google Shape;374;p27"/>
          <p:cNvPicPr preferRelativeResize="0"/>
          <p:nvPr/>
        </p:nvPicPr>
        <p:blipFill>
          <a:blip r:embed="rId6">
            <a:alphaModFix/>
          </a:blip>
          <a:stretch>
            <a:fillRect/>
          </a:stretch>
        </p:blipFill>
        <p:spPr>
          <a:xfrm>
            <a:off x="5105375" y="2937400"/>
            <a:ext cx="4038617" cy="2198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8"/>
          <p:cNvSpPr txBox="1">
            <a:spLocks noGrp="1"/>
          </p:cNvSpPr>
          <p:nvPr>
            <p:ph type="ctrTitle"/>
          </p:nvPr>
        </p:nvSpPr>
        <p:spPr>
          <a:xfrm>
            <a:off x="0" y="0"/>
            <a:ext cx="8272200" cy="612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Control Charts for Attributes</a:t>
            </a:r>
            <a:endParaRPr/>
          </a:p>
        </p:txBody>
      </p:sp>
      <p:pic>
        <p:nvPicPr>
          <p:cNvPr id="380" name="Google Shape;380;p28"/>
          <p:cNvPicPr preferRelativeResize="0"/>
          <p:nvPr/>
        </p:nvPicPr>
        <p:blipFill>
          <a:blip r:embed="rId3">
            <a:alphaModFix/>
          </a:blip>
          <a:stretch>
            <a:fillRect/>
          </a:stretch>
        </p:blipFill>
        <p:spPr>
          <a:xfrm>
            <a:off x="0" y="818725"/>
            <a:ext cx="3941050" cy="2145725"/>
          </a:xfrm>
          <a:prstGeom prst="rect">
            <a:avLst/>
          </a:prstGeom>
          <a:noFill/>
          <a:ln>
            <a:noFill/>
          </a:ln>
        </p:spPr>
      </p:pic>
      <p:pic>
        <p:nvPicPr>
          <p:cNvPr id="381" name="Google Shape;381;p28"/>
          <p:cNvPicPr preferRelativeResize="0"/>
          <p:nvPr/>
        </p:nvPicPr>
        <p:blipFill rotWithShape="1">
          <a:blip r:embed="rId4">
            <a:alphaModFix/>
          </a:blip>
          <a:srcRect r="17307" b="19543"/>
          <a:stretch/>
        </p:blipFill>
        <p:spPr>
          <a:xfrm>
            <a:off x="5202950" y="876575"/>
            <a:ext cx="3941050" cy="2087875"/>
          </a:xfrm>
          <a:prstGeom prst="rect">
            <a:avLst/>
          </a:prstGeom>
          <a:noFill/>
          <a:ln>
            <a:noFill/>
          </a:ln>
        </p:spPr>
      </p:pic>
      <p:pic>
        <p:nvPicPr>
          <p:cNvPr id="382" name="Google Shape;382;p28"/>
          <p:cNvPicPr preferRelativeResize="0"/>
          <p:nvPr/>
        </p:nvPicPr>
        <p:blipFill>
          <a:blip r:embed="rId5">
            <a:alphaModFix/>
          </a:blip>
          <a:stretch>
            <a:fillRect/>
          </a:stretch>
        </p:blipFill>
        <p:spPr>
          <a:xfrm>
            <a:off x="0" y="3002047"/>
            <a:ext cx="3941050" cy="2141452"/>
          </a:xfrm>
          <a:prstGeom prst="rect">
            <a:avLst/>
          </a:prstGeom>
          <a:noFill/>
          <a:ln>
            <a:noFill/>
          </a:ln>
        </p:spPr>
      </p:pic>
      <p:pic>
        <p:nvPicPr>
          <p:cNvPr id="383" name="Google Shape;383;p28"/>
          <p:cNvPicPr preferRelativeResize="0"/>
          <p:nvPr/>
        </p:nvPicPr>
        <p:blipFill>
          <a:blip r:embed="rId6">
            <a:alphaModFix/>
          </a:blip>
          <a:stretch>
            <a:fillRect/>
          </a:stretch>
        </p:blipFill>
        <p:spPr>
          <a:xfrm>
            <a:off x="5202950" y="3002051"/>
            <a:ext cx="3941050" cy="21414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9"/>
          <p:cNvSpPr txBox="1">
            <a:spLocks noGrp="1"/>
          </p:cNvSpPr>
          <p:nvPr>
            <p:ph type="ctrTitle"/>
          </p:nvPr>
        </p:nvSpPr>
        <p:spPr>
          <a:xfrm>
            <a:off x="0" y="0"/>
            <a:ext cx="8272200" cy="612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Control Charts for Attributes</a:t>
            </a:r>
            <a:endParaRPr/>
          </a:p>
        </p:txBody>
      </p:sp>
      <p:pic>
        <p:nvPicPr>
          <p:cNvPr id="389" name="Google Shape;389;p29"/>
          <p:cNvPicPr preferRelativeResize="0"/>
          <p:nvPr/>
        </p:nvPicPr>
        <p:blipFill>
          <a:blip r:embed="rId3">
            <a:alphaModFix/>
          </a:blip>
          <a:stretch>
            <a:fillRect/>
          </a:stretch>
        </p:blipFill>
        <p:spPr>
          <a:xfrm>
            <a:off x="0" y="714650"/>
            <a:ext cx="3899150" cy="2122925"/>
          </a:xfrm>
          <a:prstGeom prst="rect">
            <a:avLst/>
          </a:prstGeom>
          <a:noFill/>
          <a:ln>
            <a:noFill/>
          </a:ln>
        </p:spPr>
      </p:pic>
      <p:pic>
        <p:nvPicPr>
          <p:cNvPr id="390" name="Google Shape;390;p29"/>
          <p:cNvPicPr preferRelativeResize="0"/>
          <p:nvPr/>
        </p:nvPicPr>
        <p:blipFill>
          <a:blip r:embed="rId4">
            <a:alphaModFix/>
          </a:blip>
          <a:stretch>
            <a:fillRect/>
          </a:stretch>
        </p:blipFill>
        <p:spPr>
          <a:xfrm>
            <a:off x="5244850" y="714650"/>
            <a:ext cx="3899150" cy="2122924"/>
          </a:xfrm>
          <a:prstGeom prst="rect">
            <a:avLst/>
          </a:prstGeom>
          <a:noFill/>
          <a:ln>
            <a:noFill/>
          </a:ln>
        </p:spPr>
      </p:pic>
      <p:pic>
        <p:nvPicPr>
          <p:cNvPr id="391" name="Google Shape;391;p29"/>
          <p:cNvPicPr preferRelativeResize="0"/>
          <p:nvPr/>
        </p:nvPicPr>
        <p:blipFill>
          <a:blip r:embed="rId5">
            <a:alphaModFix/>
          </a:blip>
          <a:stretch>
            <a:fillRect/>
          </a:stretch>
        </p:blipFill>
        <p:spPr>
          <a:xfrm>
            <a:off x="0" y="3024817"/>
            <a:ext cx="3899150" cy="2118683"/>
          </a:xfrm>
          <a:prstGeom prst="rect">
            <a:avLst/>
          </a:prstGeom>
          <a:noFill/>
          <a:ln>
            <a:noFill/>
          </a:ln>
        </p:spPr>
      </p:pic>
      <p:pic>
        <p:nvPicPr>
          <p:cNvPr id="392" name="Google Shape;392;p29"/>
          <p:cNvPicPr preferRelativeResize="0"/>
          <p:nvPr/>
        </p:nvPicPr>
        <p:blipFill>
          <a:blip r:embed="rId6">
            <a:alphaModFix/>
          </a:blip>
          <a:stretch>
            <a:fillRect/>
          </a:stretch>
        </p:blipFill>
        <p:spPr>
          <a:xfrm>
            <a:off x="5244865" y="3024825"/>
            <a:ext cx="3899135" cy="211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0"/>
          <p:cNvSpPr txBox="1">
            <a:spLocks noGrp="1"/>
          </p:cNvSpPr>
          <p:nvPr>
            <p:ph type="ctrTitle"/>
          </p:nvPr>
        </p:nvSpPr>
        <p:spPr>
          <a:xfrm>
            <a:off x="0" y="0"/>
            <a:ext cx="8272200" cy="612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Control Charts for Attributes</a:t>
            </a:r>
            <a:endParaRPr/>
          </a:p>
        </p:txBody>
      </p:sp>
      <p:pic>
        <p:nvPicPr>
          <p:cNvPr id="398" name="Google Shape;398;p30"/>
          <p:cNvPicPr preferRelativeResize="0"/>
          <p:nvPr/>
        </p:nvPicPr>
        <p:blipFill>
          <a:blip r:embed="rId3">
            <a:alphaModFix/>
          </a:blip>
          <a:stretch>
            <a:fillRect/>
          </a:stretch>
        </p:blipFill>
        <p:spPr>
          <a:xfrm>
            <a:off x="5244850" y="714650"/>
            <a:ext cx="3899150" cy="2122924"/>
          </a:xfrm>
          <a:prstGeom prst="rect">
            <a:avLst/>
          </a:prstGeom>
          <a:noFill/>
          <a:ln>
            <a:noFill/>
          </a:ln>
        </p:spPr>
      </p:pic>
      <p:pic>
        <p:nvPicPr>
          <p:cNvPr id="399" name="Google Shape;399;p30"/>
          <p:cNvPicPr preferRelativeResize="0"/>
          <p:nvPr/>
        </p:nvPicPr>
        <p:blipFill>
          <a:blip r:embed="rId4">
            <a:alphaModFix/>
          </a:blip>
          <a:stretch>
            <a:fillRect/>
          </a:stretch>
        </p:blipFill>
        <p:spPr>
          <a:xfrm>
            <a:off x="0" y="714650"/>
            <a:ext cx="3899153" cy="2122925"/>
          </a:xfrm>
          <a:prstGeom prst="rect">
            <a:avLst/>
          </a:prstGeom>
          <a:noFill/>
          <a:ln>
            <a:noFill/>
          </a:ln>
        </p:spPr>
      </p:pic>
      <p:pic>
        <p:nvPicPr>
          <p:cNvPr id="400" name="Google Shape;400;p30"/>
          <p:cNvPicPr preferRelativeResize="0"/>
          <p:nvPr/>
        </p:nvPicPr>
        <p:blipFill>
          <a:blip r:embed="rId5">
            <a:alphaModFix/>
          </a:blip>
          <a:stretch>
            <a:fillRect/>
          </a:stretch>
        </p:blipFill>
        <p:spPr>
          <a:xfrm>
            <a:off x="5244849" y="3024817"/>
            <a:ext cx="3899150" cy="2118683"/>
          </a:xfrm>
          <a:prstGeom prst="rect">
            <a:avLst/>
          </a:prstGeom>
          <a:noFill/>
          <a:ln>
            <a:noFill/>
          </a:ln>
        </p:spPr>
      </p:pic>
      <p:pic>
        <p:nvPicPr>
          <p:cNvPr id="401" name="Google Shape;401;p30"/>
          <p:cNvPicPr preferRelativeResize="0"/>
          <p:nvPr/>
        </p:nvPicPr>
        <p:blipFill>
          <a:blip r:embed="rId6">
            <a:alphaModFix/>
          </a:blip>
          <a:stretch>
            <a:fillRect/>
          </a:stretch>
        </p:blipFill>
        <p:spPr>
          <a:xfrm>
            <a:off x="0" y="3024817"/>
            <a:ext cx="3899150" cy="21186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a:spLocks noGrp="1"/>
          </p:cNvSpPr>
          <p:nvPr>
            <p:ph type="ctrTitle"/>
          </p:nvPr>
        </p:nvSpPr>
        <p:spPr>
          <a:xfrm>
            <a:off x="0" y="0"/>
            <a:ext cx="8272200" cy="612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Control Charts for Attributes</a:t>
            </a:r>
            <a:endParaRPr/>
          </a:p>
        </p:txBody>
      </p:sp>
      <p:pic>
        <p:nvPicPr>
          <p:cNvPr id="407" name="Google Shape;407;p31"/>
          <p:cNvPicPr preferRelativeResize="0"/>
          <p:nvPr/>
        </p:nvPicPr>
        <p:blipFill>
          <a:blip r:embed="rId3">
            <a:alphaModFix/>
          </a:blip>
          <a:stretch>
            <a:fillRect/>
          </a:stretch>
        </p:blipFill>
        <p:spPr>
          <a:xfrm>
            <a:off x="0" y="673600"/>
            <a:ext cx="4052676" cy="2206501"/>
          </a:xfrm>
          <a:prstGeom prst="rect">
            <a:avLst/>
          </a:prstGeom>
          <a:noFill/>
          <a:ln>
            <a:noFill/>
          </a:ln>
        </p:spPr>
      </p:pic>
      <p:pic>
        <p:nvPicPr>
          <p:cNvPr id="408" name="Google Shape;408;p31"/>
          <p:cNvPicPr preferRelativeResize="0"/>
          <p:nvPr/>
        </p:nvPicPr>
        <p:blipFill>
          <a:blip r:embed="rId4">
            <a:alphaModFix/>
          </a:blip>
          <a:stretch>
            <a:fillRect/>
          </a:stretch>
        </p:blipFill>
        <p:spPr>
          <a:xfrm>
            <a:off x="0" y="2941400"/>
            <a:ext cx="4052674" cy="2202098"/>
          </a:xfrm>
          <a:prstGeom prst="rect">
            <a:avLst/>
          </a:prstGeom>
          <a:noFill/>
          <a:ln>
            <a:noFill/>
          </a:ln>
        </p:spPr>
      </p:pic>
      <p:pic>
        <p:nvPicPr>
          <p:cNvPr id="409" name="Google Shape;409;p31"/>
          <p:cNvPicPr preferRelativeResize="0"/>
          <p:nvPr/>
        </p:nvPicPr>
        <p:blipFill>
          <a:blip r:embed="rId5">
            <a:alphaModFix/>
          </a:blip>
          <a:stretch>
            <a:fillRect/>
          </a:stretch>
        </p:blipFill>
        <p:spPr>
          <a:xfrm>
            <a:off x="5091325" y="2941406"/>
            <a:ext cx="4052674" cy="2202094"/>
          </a:xfrm>
          <a:prstGeom prst="rect">
            <a:avLst/>
          </a:prstGeom>
          <a:noFill/>
          <a:ln>
            <a:noFill/>
          </a:ln>
        </p:spPr>
      </p:pic>
      <p:pic>
        <p:nvPicPr>
          <p:cNvPr id="410" name="Google Shape;410;p31"/>
          <p:cNvPicPr preferRelativeResize="0"/>
          <p:nvPr/>
        </p:nvPicPr>
        <p:blipFill>
          <a:blip r:embed="rId6">
            <a:alphaModFix/>
          </a:blip>
          <a:stretch>
            <a:fillRect/>
          </a:stretch>
        </p:blipFill>
        <p:spPr>
          <a:xfrm>
            <a:off x="5091325" y="683443"/>
            <a:ext cx="4052676" cy="21868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p:nvPr/>
        </p:nvSpPr>
        <p:spPr>
          <a:xfrm>
            <a:off x="316500" y="1162525"/>
            <a:ext cx="5083200" cy="3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a:t>This project focuses on quality control for steel plates used in various industries. </a:t>
            </a:r>
            <a:endParaRPr sz="1700"/>
          </a:p>
          <a:p>
            <a:pPr marL="0" lvl="0" indent="0" algn="l" rtl="0">
              <a:lnSpc>
                <a:spcPct val="115000"/>
              </a:lnSpc>
              <a:spcBef>
                <a:spcPts val="1200"/>
              </a:spcBef>
              <a:spcAft>
                <a:spcPts val="0"/>
              </a:spcAft>
              <a:buNone/>
            </a:pPr>
            <a:r>
              <a:rPr lang="en" sz="1700"/>
              <a:t>Ensuring high-quality steel plates is crucial for maintaining structural integrity in applications such as construction, automotive, and shipbuilding. </a:t>
            </a:r>
            <a:endParaRPr sz="1700"/>
          </a:p>
          <a:p>
            <a:pPr marL="0" lvl="0" indent="0" algn="l" rtl="0">
              <a:lnSpc>
                <a:spcPct val="115000"/>
              </a:lnSpc>
              <a:spcBef>
                <a:spcPts val="1200"/>
              </a:spcBef>
              <a:spcAft>
                <a:spcPts val="0"/>
              </a:spcAft>
              <a:buNone/>
            </a:pPr>
            <a:r>
              <a:rPr lang="en" sz="1700"/>
              <a:t>This report presents an analysis based on a real-world dataset, including control charts and fault detection using ML and DL classification models.</a:t>
            </a:r>
            <a:endParaRPr sz="1700"/>
          </a:p>
          <a:p>
            <a:pPr marL="0" lvl="0" indent="0" algn="l" rtl="0">
              <a:spcBef>
                <a:spcPts val="1200"/>
              </a:spcBef>
              <a:spcAft>
                <a:spcPts val="0"/>
              </a:spcAft>
              <a:buNone/>
            </a:pPr>
            <a:endParaRPr sz="1300">
              <a:solidFill>
                <a:schemeClr val="dk2"/>
              </a:solidFill>
              <a:latin typeface="Nunito"/>
              <a:ea typeface="Nunito"/>
              <a:cs typeface="Nunito"/>
              <a:sym typeface="Nunito"/>
            </a:endParaRPr>
          </a:p>
        </p:txBody>
      </p:sp>
      <p:sp>
        <p:nvSpPr>
          <p:cNvPr id="284" name="Google Shape;284;p14"/>
          <p:cNvSpPr txBox="1">
            <a:spLocks noGrp="1"/>
          </p:cNvSpPr>
          <p:nvPr>
            <p:ph type="subTitle" idx="1"/>
          </p:nvPr>
        </p:nvSpPr>
        <p:spPr>
          <a:xfrm>
            <a:off x="316500" y="423250"/>
            <a:ext cx="4255500" cy="695400"/>
          </a:xfrm>
          <a:prstGeom prst="rect">
            <a:avLst/>
          </a:prstGeom>
        </p:spPr>
        <p:txBody>
          <a:bodyPr spcFirstLastPara="1" wrap="square" lIns="91425" tIns="91425" rIns="91425" bIns="91425" anchor="t" anchorCtr="0">
            <a:normAutofit/>
          </a:bodyPr>
          <a:lstStyle/>
          <a:p>
            <a:pPr marL="0" lvl="0" indent="0" algn="l" rtl="0">
              <a:lnSpc>
                <a:spcPct val="115000"/>
              </a:lnSpc>
              <a:spcBef>
                <a:spcPts val="2400"/>
              </a:spcBef>
              <a:spcAft>
                <a:spcPts val="600"/>
              </a:spcAft>
              <a:buNone/>
            </a:pPr>
            <a:r>
              <a:rPr lang="en" sz="2400" b="1">
                <a:latin typeface="Arial"/>
                <a:ea typeface="Arial"/>
                <a:cs typeface="Arial"/>
                <a:sym typeface="Arial"/>
              </a:rPr>
              <a:t>Introduction</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ctrTitle"/>
          </p:nvPr>
        </p:nvSpPr>
        <p:spPr>
          <a:xfrm>
            <a:off x="44975" y="689099"/>
            <a:ext cx="5913300" cy="9705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SPC Chart </a:t>
            </a:r>
            <a:endParaRPr/>
          </a:p>
          <a:p>
            <a:pPr marL="0" lvl="0" indent="0" algn="l" rtl="0">
              <a:spcBef>
                <a:spcPts val="0"/>
              </a:spcBef>
              <a:spcAft>
                <a:spcPts val="0"/>
              </a:spcAft>
              <a:buNone/>
            </a:pPr>
            <a:r>
              <a:rPr lang="en"/>
              <a:t>Explanation</a:t>
            </a:r>
            <a:endParaRPr/>
          </a:p>
        </p:txBody>
      </p:sp>
      <p:sp>
        <p:nvSpPr>
          <p:cNvPr id="416" name="Google Shape;416;p32"/>
          <p:cNvSpPr txBox="1">
            <a:spLocks noGrp="1"/>
          </p:cNvSpPr>
          <p:nvPr>
            <p:ph type="subTitle" idx="1"/>
          </p:nvPr>
        </p:nvSpPr>
        <p:spPr>
          <a:xfrm>
            <a:off x="274700" y="2109050"/>
            <a:ext cx="8255700" cy="39255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r>
              <a:rPr lang="en" sz="1100" b="1">
                <a:solidFill>
                  <a:srgbClr val="980000"/>
                </a:solidFill>
                <a:latin typeface="Arial"/>
                <a:ea typeface="Arial"/>
                <a:cs typeface="Arial"/>
                <a:sym typeface="Arial"/>
              </a:rPr>
              <a:t>Observation</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The X-bar chart shows significant variability in the </a:t>
            </a:r>
            <a:r>
              <a:rPr lang="en" sz="1100" b="1">
                <a:solidFill>
                  <a:srgbClr val="000000"/>
                </a:solidFill>
                <a:latin typeface="Arial"/>
                <a:ea typeface="Arial"/>
                <a:cs typeface="Arial"/>
                <a:sym typeface="Arial"/>
              </a:rPr>
              <a:t>Steel Plate Thickness</a:t>
            </a:r>
            <a:r>
              <a:rPr lang="en" sz="1100">
                <a:solidFill>
                  <a:srgbClr val="000000"/>
                </a:solidFill>
                <a:latin typeface="Arial"/>
                <a:ea typeface="Arial"/>
                <a:cs typeface="Arial"/>
                <a:sym typeface="Arial"/>
              </a:rPr>
              <a:t> across different subgroups.</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Some subgroup means exceed the </a:t>
            </a:r>
            <a:r>
              <a:rPr lang="en" sz="1100" b="1">
                <a:solidFill>
                  <a:srgbClr val="000000"/>
                </a:solidFill>
                <a:latin typeface="Arial"/>
                <a:ea typeface="Arial"/>
                <a:cs typeface="Arial"/>
                <a:sym typeface="Arial"/>
              </a:rPr>
              <a:t>Upper Control Limit (UCL)</a:t>
            </a:r>
            <a:r>
              <a:rPr lang="en" sz="1100">
                <a:solidFill>
                  <a:srgbClr val="000000"/>
                </a:solidFill>
                <a:latin typeface="Arial"/>
                <a:ea typeface="Arial"/>
                <a:cs typeface="Arial"/>
                <a:sym typeface="Arial"/>
              </a:rPr>
              <a:t> or fall below the </a:t>
            </a:r>
            <a:r>
              <a:rPr lang="en" sz="1100" b="1">
                <a:solidFill>
                  <a:srgbClr val="000000"/>
                </a:solidFill>
                <a:latin typeface="Arial"/>
                <a:ea typeface="Arial"/>
                <a:cs typeface="Arial"/>
                <a:sym typeface="Arial"/>
              </a:rPr>
              <a:t>Lower Control Limit (LCL)</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Specifically:</a:t>
            </a:r>
            <a:endParaRPr sz="110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Around subgroups </a:t>
            </a:r>
            <a:r>
              <a:rPr lang="en" sz="1100" b="1">
                <a:solidFill>
                  <a:srgbClr val="000000"/>
                </a:solidFill>
                <a:latin typeface="Arial"/>
                <a:ea typeface="Arial"/>
                <a:cs typeface="Arial"/>
                <a:sym typeface="Arial"/>
              </a:rPr>
              <a:t>1-20</a:t>
            </a:r>
            <a:r>
              <a:rPr lang="en" sz="1100">
                <a:solidFill>
                  <a:srgbClr val="000000"/>
                </a:solidFill>
                <a:latin typeface="Arial"/>
                <a:ea typeface="Arial"/>
                <a:cs typeface="Arial"/>
                <a:sym typeface="Arial"/>
              </a:rPr>
              <a:t>, the means are fluctuating significantly above the UCL.</a:t>
            </a:r>
            <a:endParaRPr sz="110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Around subgroups </a:t>
            </a:r>
            <a:r>
              <a:rPr lang="en" sz="1100" b="1">
                <a:solidFill>
                  <a:srgbClr val="000000"/>
                </a:solidFill>
                <a:latin typeface="Arial"/>
                <a:ea typeface="Arial"/>
                <a:cs typeface="Arial"/>
                <a:sym typeface="Arial"/>
              </a:rPr>
              <a:t>60-120</a:t>
            </a:r>
            <a:r>
              <a:rPr lang="en" sz="1100">
                <a:solidFill>
                  <a:srgbClr val="000000"/>
                </a:solidFill>
                <a:latin typeface="Arial"/>
                <a:ea typeface="Arial"/>
                <a:cs typeface="Arial"/>
                <a:sym typeface="Arial"/>
              </a:rPr>
              <a:t>, there are multiple points where the means exceed the UCL or fall below the LCL, indicating instability in the process.</a:t>
            </a: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100" b="1">
                <a:solidFill>
                  <a:srgbClr val="980000"/>
                </a:solidFill>
                <a:latin typeface="Arial"/>
                <a:ea typeface="Arial"/>
                <a:cs typeface="Arial"/>
                <a:sym typeface="Arial"/>
              </a:rPr>
              <a:t>Interpretation</a:t>
            </a:r>
            <a:r>
              <a:rPr lang="en" sz="1100">
                <a:solidFill>
                  <a:srgbClr val="980000"/>
                </a:solidFill>
                <a:latin typeface="Arial"/>
                <a:ea typeface="Arial"/>
                <a:cs typeface="Arial"/>
                <a:sym typeface="Arial"/>
              </a:rPr>
              <a:t>:</a:t>
            </a:r>
            <a:endParaRPr sz="1100">
              <a:solidFill>
                <a:srgbClr val="98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This pattern indicates that the process is </a:t>
            </a:r>
            <a:r>
              <a:rPr lang="en" sz="1100" b="1">
                <a:solidFill>
                  <a:srgbClr val="000000"/>
                </a:solidFill>
                <a:latin typeface="Arial"/>
                <a:ea typeface="Arial"/>
                <a:cs typeface="Arial"/>
                <a:sym typeface="Arial"/>
              </a:rPr>
              <a:t>out of control</a:t>
            </a:r>
            <a:r>
              <a:rPr lang="en" sz="1100">
                <a:solidFill>
                  <a:srgbClr val="000000"/>
                </a:solidFill>
                <a:latin typeface="Arial"/>
                <a:ea typeface="Arial"/>
                <a:cs typeface="Arial"/>
                <a:sym typeface="Arial"/>
              </a:rPr>
              <a:t>. Such variations can be caused by:</a:t>
            </a:r>
            <a:endParaRPr sz="110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Machine issues</a:t>
            </a:r>
            <a:r>
              <a:rPr lang="en" sz="1100">
                <a:solidFill>
                  <a:srgbClr val="000000"/>
                </a:solidFill>
                <a:latin typeface="Arial"/>
                <a:ea typeface="Arial"/>
                <a:cs typeface="Arial"/>
                <a:sym typeface="Arial"/>
              </a:rPr>
              <a:t>: Variability in steel plate thickness could be due to improper calibration or worn-out machine parts.</a:t>
            </a:r>
            <a:endParaRPr sz="110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Material inconsistency</a:t>
            </a:r>
            <a:r>
              <a:rPr lang="en" sz="1100">
                <a:solidFill>
                  <a:srgbClr val="000000"/>
                </a:solidFill>
                <a:latin typeface="Arial"/>
                <a:ea typeface="Arial"/>
                <a:cs typeface="Arial"/>
                <a:sym typeface="Arial"/>
              </a:rPr>
              <a:t>: Fluctuations in raw material properties may lead to thickness variations.</a:t>
            </a:r>
            <a:endParaRPr sz="110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Operator errors</a:t>
            </a:r>
            <a:r>
              <a:rPr lang="en" sz="1100">
                <a:solidFill>
                  <a:srgbClr val="000000"/>
                </a:solidFill>
                <a:latin typeface="Arial"/>
                <a:ea typeface="Arial"/>
                <a:cs typeface="Arial"/>
                <a:sym typeface="Arial"/>
              </a:rPr>
              <a:t>: Inconsistent handling or improper adjustments by operators can introduce variability.</a:t>
            </a: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pic>
        <p:nvPicPr>
          <p:cNvPr id="417" name="Google Shape;417;p32"/>
          <p:cNvPicPr preferRelativeResize="0"/>
          <p:nvPr/>
        </p:nvPicPr>
        <p:blipFill>
          <a:blip r:embed="rId3">
            <a:alphaModFix/>
          </a:blip>
          <a:stretch>
            <a:fillRect/>
          </a:stretch>
        </p:blipFill>
        <p:spPr>
          <a:xfrm>
            <a:off x="4572000" y="50037"/>
            <a:ext cx="4488775" cy="2431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3"/>
          <p:cNvSpPr txBox="1">
            <a:spLocks noGrp="1"/>
          </p:cNvSpPr>
          <p:nvPr>
            <p:ph type="ctrTitle"/>
          </p:nvPr>
        </p:nvSpPr>
        <p:spPr>
          <a:xfrm>
            <a:off x="148700" y="-1"/>
            <a:ext cx="5913300" cy="970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SPC Chart Explanation</a:t>
            </a:r>
            <a:endParaRPr/>
          </a:p>
        </p:txBody>
      </p:sp>
      <p:sp>
        <p:nvSpPr>
          <p:cNvPr id="423" name="Google Shape;423;p33"/>
          <p:cNvSpPr txBox="1">
            <a:spLocks noGrp="1"/>
          </p:cNvSpPr>
          <p:nvPr>
            <p:ph type="subTitle" idx="1"/>
          </p:nvPr>
        </p:nvSpPr>
        <p:spPr>
          <a:xfrm>
            <a:off x="148700" y="912075"/>
            <a:ext cx="4074900" cy="3455400"/>
          </a:xfrm>
          <a:prstGeom prst="rect">
            <a:avLst/>
          </a:prstGeom>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0"/>
              </a:spcAft>
              <a:buNone/>
            </a:pPr>
            <a:r>
              <a:rPr lang="en" sz="2000" b="1">
                <a:solidFill>
                  <a:srgbClr val="980000"/>
                </a:solidFill>
                <a:latin typeface="Arial"/>
                <a:ea typeface="Arial"/>
                <a:cs typeface="Arial"/>
                <a:sym typeface="Arial"/>
              </a:rPr>
              <a:t>Revisions Needed</a:t>
            </a:r>
            <a:r>
              <a:rPr lang="en" sz="2000">
                <a:solidFill>
                  <a:srgbClr val="980000"/>
                </a:solidFill>
                <a:latin typeface="Arial"/>
                <a:ea typeface="Arial"/>
                <a:cs typeface="Arial"/>
                <a:sym typeface="Arial"/>
              </a:rPr>
              <a:t>:</a:t>
            </a:r>
            <a:endParaRPr sz="2000">
              <a:solidFill>
                <a:srgbClr val="980000"/>
              </a:solidFill>
              <a:latin typeface="Arial"/>
              <a:ea typeface="Arial"/>
              <a:cs typeface="Arial"/>
              <a:sym typeface="Arial"/>
            </a:endParaRPr>
          </a:p>
          <a:p>
            <a:pPr marL="457200" lvl="0" indent="-307975" algn="l" rtl="0">
              <a:lnSpc>
                <a:spcPct val="115000"/>
              </a:lnSpc>
              <a:spcBef>
                <a:spcPts val="1200"/>
              </a:spcBef>
              <a:spcAft>
                <a:spcPts val="0"/>
              </a:spcAft>
              <a:buClr>
                <a:srgbClr val="000000"/>
              </a:buClr>
              <a:buSzPct val="100000"/>
              <a:buFont typeface="Arial"/>
              <a:buChar char="●"/>
            </a:pPr>
            <a:r>
              <a:rPr lang="en" sz="2000">
                <a:solidFill>
                  <a:srgbClr val="000000"/>
                </a:solidFill>
                <a:latin typeface="Arial"/>
                <a:ea typeface="Arial"/>
                <a:cs typeface="Arial"/>
                <a:sym typeface="Arial"/>
              </a:rPr>
              <a:t>Investigate the specific causes during the time periods when the subgroup means exceeded the control limits.</a:t>
            </a:r>
            <a:endParaRPr sz="2000">
              <a:solidFill>
                <a:srgbClr val="000000"/>
              </a:solidFill>
              <a:latin typeface="Arial"/>
              <a:ea typeface="Arial"/>
              <a:cs typeface="Arial"/>
              <a:sym typeface="Arial"/>
            </a:endParaRPr>
          </a:p>
          <a:p>
            <a:pPr marL="457200" lvl="0" indent="-307975" algn="l" rtl="0">
              <a:lnSpc>
                <a:spcPct val="115000"/>
              </a:lnSpc>
              <a:spcBef>
                <a:spcPts val="0"/>
              </a:spcBef>
              <a:spcAft>
                <a:spcPts val="0"/>
              </a:spcAft>
              <a:buClr>
                <a:srgbClr val="000000"/>
              </a:buClr>
              <a:buSzPct val="100000"/>
              <a:buFont typeface="Arial"/>
              <a:buChar char="●"/>
            </a:pPr>
            <a:r>
              <a:rPr lang="en" sz="2000">
                <a:solidFill>
                  <a:srgbClr val="000000"/>
                </a:solidFill>
                <a:latin typeface="Arial"/>
                <a:ea typeface="Arial"/>
                <a:cs typeface="Arial"/>
                <a:sym typeface="Arial"/>
              </a:rPr>
              <a:t>Conduct a root cause analysis focusing on:</a:t>
            </a:r>
            <a:endParaRPr sz="2000">
              <a:solidFill>
                <a:srgbClr val="000000"/>
              </a:solidFill>
              <a:latin typeface="Arial"/>
              <a:ea typeface="Arial"/>
              <a:cs typeface="Arial"/>
              <a:sym typeface="Arial"/>
            </a:endParaRPr>
          </a:p>
          <a:p>
            <a:pPr marL="914400" lvl="1" indent="-307975" algn="l" rtl="0">
              <a:lnSpc>
                <a:spcPct val="115000"/>
              </a:lnSpc>
              <a:spcBef>
                <a:spcPts val="0"/>
              </a:spcBef>
              <a:spcAft>
                <a:spcPts val="0"/>
              </a:spcAft>
              <a:buClr>
                <a:srgbClr val="000000"/>
              </a:buClr>
              <a:buSzPct val="100000"/>
              <a:buFont typeface="Arial"/>
              <a:buChar char="○"/>
            </a:pPr>
            <a:r>
              <a:rPr lang="en" sz="2000" b="1">
                <a:solidFill>
                  <a:srgbClr val="000000"/>
                </a:solidFill>
                <a:latin typeface="Arial"/>
                <a:ea typeface="Arial"/>
                <a:cs typeface="Arial"/>
                <a:sym typeface="Arial"/>
              </a:rPr>
              <a:t>Machine calibration</a:t>
            </a:r>
            <a:r>
              <a:rPr lang="en" sz="2000">
                <a:solidFill>
                  <a:srgbClr val="000000"/>
                </a:solidFill>
                <a:latin typeface="Arial"/>
                <a:ea typeface="Arial"/>
                <a:cs typeface="Arial"/>
                <a:sym typeface="Arial"/>
              </a:rPr>
              <a:t>: Check whether machines were properly calibrated during production.</a:t>
            </a:r>
            <a:endParaRPr sz="2000">
              <a:solidFill>
                <a:srgbClr val="000000"/>
              </a:solidFill>
              <a:latin typeface="Arial"/>
              <a:ea typeface="Arial"/>
              <a:cs typeface="Arial"/>
              <a:sym typeface="Arial"/>
            </a:endParaRPr>
          </a:p>
          <a:p>
            <a:pPr marL="914400" lvl="1" indent="-307975" algn="l" rtl="0">
              <a:lnSpc>
                <a:spcPct val="115000"/>
              </a:lnSpc>
              <a:spcBef>
                <a:spcPts val="0"/>
              </a:spcBef>
              <a:spcAft>
                <a:spcPts val="0"/>
              </a:spcAft>
              <a:buClr>
                <a:srgbClr val="000000"/>
              </a:buClr>
              <a:buSzPct val="100000"/>
              <a:buFont typeface="Arial"/>
              <a:buChar char="○"/>
            </a:pPr>
            <a:r>
              <a:rPr lang="en" sz="2000" b="1">
                <a:solidFill>
                  <a:srgbClr val="000000"/>
                </a:solidFill>
                <a:latin typeface="Arial"/>
                <a:ea typeface="Arial"/>
                <a:cs typeface="Arial"/>
                <a:sym typeface="Arial"/>
              </a:rPr>
              <a:t>Raw material quality</a:t>
            </a:r>
            <a:r>
              <a:rPr lang="en" sz="2000">
                <a:solidFill>
                  <a:srgbClr val="000000"/>
                </a:solidFill>
                <a:latin typeface="Arial"/>
                <a:ea typeface="Arial"/>
                <a:cs typeface="Arial"/>
                <a:sym typeface="Arial"/>
              </a:rPr>
              <a:t>: Inspect whether batches of raw materials used during the problematic periods had quality issues.</a:t>
            </a:r>
            <a:endParaRPr sz="2000">
              <a:solidFill>
                <a:srgbClr val="000000"/>
              </a:solidFill>
              <a:latin typeface="Arial"/>
              <a:ea typeface="Arial"/>
              <a:cs typeface="Arial"/>
              <a:sym typeface="Arial"/>
            </a:endParaRPr>
          </a:p>
          <a:p>
            <a:pPr marL="914400" lvl="1" indent="-307975" algn="l" rtl="0">
              <a:lnSpc>
                <a:spcPct val="115000"/>
              </a:lnSpc>
              <a:spcBef>
                <a:spcPts val="0"/>
              </a:spcBef>
              <a:spcAft>
                <a:spcPts val="0"/>
              </a:spcAft>
              <a:buClr>
                <a:srgbClr val="000000"/>
              </a:buClr>
              <a:buSzPct val="100000"/>
              <a:buFont typeface="Arial"/>
              <a:buChar char="○"/>
            </a:pPr>
            <a:r>
              <a:rPr lang="en" sz="2000" b="1">
                <a:solidFill>
                  <a:srgbClr val="000000"/>
                </a:solidFill>
                <a:latin typeface="Arial"/>
                <a:ea typeface="Arial"/>
                <a:cs typeface="Arial"/>
                <a:sym typeface="Arial"/>
              </a:rPr>
              <a:t>Operator procedures</a:t>
            </a:r>
            <a:r>
              <a:rPr lang="en" sz="2000">
                <a:solidFill>
                  <a:srgbClr val="000000"/>
                </a:solidFill>
                <a:latin typeface="Arial"/>
                <a:ea typeface="Arial"/>
                <a:cs typeface="Arial"/>
                <a:sym typeface="Arial"/>
              </a:rPr>
              <a:t>: Review operator procedures and ensure consistent handling practices.</a:t>
            </a:r>
            <a:endParaRPr sz="20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pic>
        <p:nvPicPr>
          <p:cNvPr id="424" name="Google Shape;424;p33"/>
          <p:cNvPicPr preferRelativeResize="0"/>
          <p:nvPr/>
        </p:nvPicPr>
        <p:blipFill>
          <a:blip r:embed="rId3">
            <a:alphaModFix/>
          </a:blip>
          <a:stretch>
            <a:fillRect/>
          </a:stretch>
        </p:blipFill>
        <p:spPr>
          <a:xfrm>
            <a:off x="4528125" y="1204150"/>
            <a:ext cx="4501400" cy="2633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4"/>
          <p:cNvSpPr txBox="1">
            <a:spLocks noGrp="1"/>
          </p:cNvSpPr>
          <p:nvPr>
            <p:ph type="ctrTitle"/>
          </p:nvPr>
        </p:nvSpPr>
        <p:spPr>
          <a:xfrm>
            <a:off x="94050" y="113374"/>
            <a:ext cx="5325900" cy="1154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Further SPC Procedure</a:t>
            </a:r>
            <a:endParaRPr/>
          </a:p>
        </p:txBody>
      </p:sp>
      <p:sp>
        <p:nvSpPr>
          <p:cNvPr id="430" name="Google Shape;430;p34"/>
          <p:cNvSpPr txBox="1">
            <a:spLocks noGrp="1"/>
          </p:cNvSpPr>
          <p:nvPr>
            <p:ph type="subTitle" idx="1"/>
          </p:nvPr>
        </p:nvSpPr>
        <p:spPr>
          <a:xfrm>
            <a:off x="94050" y="1223925"/>
            <a:ext cx="5379900" cy="3883200"/>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0"/>
              </a:spcAft>
              <a:buSzPts val="852"/>
              <a:buNone/>
            </a:pPr>
            <a:r>
              <a:rPr lang="en" sz="1200">
                <a:solidFill>
                  <a:srgbClr val="000000"/>
                </a:solidFill>
              </a:rPr>
              <a:t>To bring the process under control and maintain stability, the following steps should be taken:</a:t>
            </a:r>
            <a:endParaRPr sz="1200">
              <a:solidFill>
                <a:srgbClr val="000000"/>
              </a:solidFill>
            </a:endParaRPr>
          </a:p>
          <a:p>
            <a:pPr marL="457200" lvl="0" indent="-304800" algn="l" rtl="0">
              <a:lnSpc>
                <a:spcPct val="105000"/>
              </a:lnSpc>
              <a:spcBef>
                <a:spcPts val="1200"/>
              </a:spcBef>
              <a:spcAft>
                <a:spcPts val="0"/>
              </a:spcAft>
              <a:buClr>
                <a:srgbClr val="980000"/>
              </a:buClr>
              <a:buSzPts val="1200"/>
              <a:buFont typeface="Arial"/>
              <a:buAutoNum type="arabicPeriod"/>
            </a:pPr>
            <a:r>
              <a:rPr lang="en" sz="1200" b="1">
                <a:solidFill>
                  <a:srgbClr val="980000"/>
                </a:solidFill>
              </a:rPr>
              <a:t>Immediate Actions</a:t>
            </a:r>
            <a:r>
              <a:rPr lang="en" sz="1200">
                <a:solidFill>
                  <a:srgbClr val="980000"/>
                </a:solidFill>
              </a:rPr>
              <a:t>:</a:t>
            </a:r>
            <a:endParaRPr sz="1200">
              <a:solidFill>
                <a:srgbClr val="980000"/>
              </a:solidFill>
            </a:endParaRPr>
          </a:p>
          <a:p>
            <a:pPr marL="914400" lvl="1" indent="-304800" algn="l" rtl="0">
              <a:lnSpc>
                <a:spcPct val="105000"/>
              </a:lnSpc>
              <a:spcBef>
                <a:spcPts val="0"/>
              </a:spcBef>
              <a:spcAft>
                <a:spcPts val="0"/>
              </a:spcAft>
              <a:buClr>
                <a:srgbClr val="000000"/>
              </a:buClr>
              <a:buSzPts val="1200"/>
              <a:buFont typeface="Arial"/>
              <a:buChar char="○"/>
            </a:pPr>
            <a:r>
              <a:rPr lang="en" sz="1200" b="1">
                <a:solidFill>
                  <a:srgbClr val="000000"/>
                </a:solidFill>
              </a:rPr>
              <a:t>Machine maintenance</a:t>
            </a:r>
            <a:r>
              <a:rPr lang="en" sz="1200">
                <a:solidFill>
                  <a:srgbClr val="000000"/>
                </a:solidFill>
              </a:rPr>
              <a:t>: Regularly inspect and calibrate machines to ensure consistent performance.</a:t>
            </a:r>
            <a:endParaRPr sz="1200">
              <a:solidFill>
                <a:srgbClr val="000000"/>
              </a:solidFill>
            </a:endParaRPr>
          </a:p>
          <a:p>
            <a:pPr marL="914400" lvl="1" indent="-304800" algn="l" rtl="0">
              <a:lnSpc>
                <a:spcPct val="105000"/>
              </a:lnSpc>
              <a:spcBef>
                <a:spcPts val="0"/>
              </a:spcBef>
              <a:spcAft>
                <a:spcPts val="0"/>
              </a:spcAft>
              <a:buClr>
                <a:srgbClr val="000000"/>
              </a:buClr>
              <a:buSzPts val="1200"/>
              <a:buFont typeface="Arial"/>
              <a:buChar char="○"/>
            </a:pPr>
            <a:r>
              <a:rPr lang="en" sz="1200" b="1">
                <a:solidFill>
                  <a:srgbClr val="000000"/>
                </a:solidFill>
              </a:rPr>
              <a:t>Material quality control</a:t>
            </a:r>
            <a:r>
              <a:rPr lang="en" sz="1200">
                <a:solidFill>
                  <a:srgbClr val="000000"/>
                </a:solidFill>
              </a:rPr>
              <a:t>: Implement stricter quality checks for incoming raw materials to ensure consistent properties.</a:t>
            </a:r>
            <a:endParaRPr sz="1200">
              <a:solidFill>
                <a:srgbClr val="000000"/>
              </a:solidFill>
            </a:endParaRPr>
          </a:p>
          <a:p>
            <a:pPr marL="914400" lvl="1" indent="-304800" algn="l" rtl="0">
              <a:lnSpc>
                <a:spcPct val="105000"/>
              </a:lnSpc>
              <a:spcBef>
                <a:spcPts val="0"/>
              </a:spcBef>
              <a:spcAft>
                <a:spcPts val="0"/>
              </a:spcAft>
              <a:buClr>
                <a:srgbClr val="000000"/>
              </a:buClr>
              <a:buSzPts val="1200"/>
              <a:buFont typeface="Arial"/>
              <a:buChar char="○"/>
            </a:pPr>
            <a:r>
              <a:rPr lang="en" sz="1200" b="1">
                <a:solidFill>
                  <a:srgbClr val="000000"/>
                </a:solidFill>
              </a:rPr>
              <a:t>Operator training</a:t>
            </a:r>
            <a:r>
              <a:rPr lang="en" sz="1200">
                <a:solidFill>
                  <a:srgbClr val="000000"/>
                </a:solidFill>
              </a:rPr>
              <a:t>: Provide training to operators on best practices for maintaining consistent thickness.</a:t>
            </a:r>
            <a:endParaRPr sz="1200">
              <a:solidFill>
                <a:srgbClr val="000000"/>
              </a:solidFill>
            </a:endParaRPr>
          </a:p>
          <a:p>
            <a:pPr marL="0" lvl="0" indent="0" algn="l" rtl="0">
              <a:lnSpc>
                <a:spcPct val="90000"/>
              </a:lnSpc>
              <a:spcBef>
                <a:spcPts val="1200"/>
              </a:spcBef>
              <a:spcAft>
                <a:spcPts val="0"/>
              </a:spcAft>
              <a:buSzPts val="852"/>
              <a:buNone/>
            </a:pPr>
            <a:endParaRPr sz="124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5"/>
          <p:cNvSpPr txBox="1">
            <a:spLocks noGrp="1"/>
          </p:cNvSpPr>
          <p:nvPr>
            <p:ph type="ctrTitle"/>
          </p:nvPr>
        </p:nvSpPr>
        <p:spPr>
          <a:xfrm>
            <a:off x="94050" y="113374"/>
            <a:ext cx="5325900" cy="1154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Further SPC Procedure</a:t>
            </a:r>
            <a:endParaRPr/>
          </a:p>
        </p:txBody>
      </p:sp>
      <p:sp>
        <p:nvSpPr>
          <p:cNvPr id="436" name="Google Shape;436;p35"/>
          <p:cNvSpPr txBox="1">
            <a:spLocks noGrp="1"/>
          </p:cNvSpPr>
          <p:nvPr>
            <p:ph type="subTitle" idx="1"/>
          </p:nvPr>
        </p:nvSpPr>
        <p:spPr>
          <a:xfrm>
            <a:off x="94050" y="1140775"/>
            <a:ext cx="5609700" cy="3966300"/>
          </a:xfrm>
          <a:prstGeom prst="rect">
            <a:avLst/>
          </a:prstGeom>
        </p:spPr>
        <p:txBody>
          <a:bodyPr spcFirstLastPara="1" wrap="square" lIns="91425" tIns="91425" rIns="91425" bIns="91425" anchor="t" anchorCtr="0">
            <a:noAutofit/>
          </a:bodyPr>
          <a:lstStyle/>
          <a:p>
            <a:pPr marL="914400" lvl="1" indent="-282733" algn="l" rtl="0">
              <a:lnSpc>
                <a:spcPct val="105000"/>
              </a:lnSpc>
              <a:spcBef>
                <a:spcPts val="1200"/>
              </a:spcBef>
              <a:spcAft>
                <a:spcPts val="0"/>
              </a:spcAft>
              <a:buClr>
                <a:srgbClr val="000000"/>
              </a:buClr>
              <a:buSzPts val="852"/>
              <a:buFont typeface="Arial"/>
              <a:buChar char="○"/>
            </a:pPr>
            <a:endParaRPr sz="852">
              <a:solidFill>
                <a:srgbClr val="000000"/>
              </a:solidFill>
            </a:endParaRPr>
          </a:p>
          <a:p>
            <a:pPr marL="457200" lvl="0" indent="-304800" algn="l" rtl="0">
              <a:lnSpc>
                <a:spcPct val="105000"/>
              </a:lnSpc>
              <a:spcBef>
                <a:spcPts val="0"/>
              </a:spcBef>
              <a:spcAft>
                <a:spcPts val="0"/>
              </a:spcAft>
              <a:buClr>
                <a:srgbClr val="980000"/>
              </a:buClr>
              <a:buSzPts val="1200"/>
              <a:buFont typeface="Arial"/>
              <a:buAutoNum type="arabicPeriod"/>
            </a:pPr>
            <a:r>
              <a:rPr lang="en" sz="1200" b="1">
                <a:solidFill>
                  <a:srgbClr val="980000"/>
                </a:solidFill>
              </a:rPr>
              <a:t>Long-Term Actions</a:t>
            </a:r>
            <a:r>
              <a:rPr lang="en" sz="1200">
                <a:solidFill>
                  <a:srgbClr val="980000"/>
                </a:solidFill>
              </a:rPr>
              <a:t>:</a:t>
            </a:r>
            <a:endParaRPr sz="1200">
              <a:solidFill>
                <a:srgbClr val="980000"/>
              </a:solidFill>
            </a:endParaRPr>
          </a:p>
          <a:p>
            <a:pPr marL="914400" lvl="1" indent="-304800" algn="l" rtl="0">
              <a:lnSpc>
                <a:spcPct val="105000"/>
              </a:lnSpc>
              <a:spcBef>
                <a:spcPts val="0"/>
              </a:spcBef>
              <a:spcAft>
                <a:spcPts val="0"/>
              </a:spcAft>
              <a:buClr>
                <a:srgbClr val="000000"/>
              </a:buClr>
              <a:buSzPts val="1200"/>
              <a:buFont typeface="Arial"/>
              <a:buChar char="○"/>
            </a:pPr>
            <a:r>
              <a:rPr lang="en" sz="1200" b="1">
                <a:solidFill>
                  <a:srgbClr val="000000"/>
                </a:solidFill>
              </a:rPr>
              <a:t>Statistical Process Control (SPC) Monitoring</a:t>
            </a:r>
            <a:r>
              <a:rPr lang="en" sz="1200">
                <a:solidFill>
                  <a:srgbClr val="000000"/>
                </a:solidFill>
              </a:rPr>
              <a:t>:</a:t>
            </a:r>
            <a:endParaRPr sz="1200">
              <a:solidFill>
                <a:srgbClr val="000000"/>
              </a:solidFill>
            </a:endParaRPr>
          </a:p>
          <a:p>
            <a:pPr marL="1371600" lvl="2" indent="-304800" algn="l" rtl="0">
              <a:lnSpc>
                <a:spcPct val="105000"/>
              </a:lnSpc>
              <a:spcBef>
                <a:spcPts val="0"/>
              </a:spcBef>
              <a:spcAft>
                <a:spcPts val="0"/>
              </a:spcAft>
              <a:buClr>
                <a:srgbClr val="000000"/>
              </a:buClr>
              <a:buSzPts val="1200"/>
              <a:buFont typeface="Arial"/>
              <a:buChar char="■"/>
            </a:pPr>
            <a:r>
              <a:rPr lang="en" sz="1200">
                <a:solidFill>
                  <a:srgbClr val="000000"/>
                </a:solidFill>
              </a:rPr>
              <a:t>Continue using X-bar and S-charts to monitor critical variables like </a:t>
            </a:r>
            <a:r>
              <a:rPr lang="en" sz="1200" b="1">
                <a:solidFill>
                  <a:srgbClr val="000000"/>
                </a:solidFill>
              </a:rPr>
              <a:t>Steel Plate Thickness</a:t>
            </a:r>
            <a:r>
              <a:rPr lang="en" sz="1200">
                <a:solidFill>
                  <a:srgbClr val="000000"/>
                </a:solidFill>
              </a:rPr>
              <a:t>.</a:t>
            </a:r>
            <a:endParaRPr sz="1200">
              <a:solidFill>
                <a:srgbClr val="000000"/>
              </a:solidFill>
            </a:endParaRPr>
          </a:p>
          <a:p>
            <a:pPr marL="1371600" lvl="2" indent="-304800" algn="l" rtl="0">
              <a:lnSpc>
                <a:spcPct val="105000"/>
              </a:lnSpc>
              <a:spcBef>
                <a:spcPts val="0"/>
              </a:spcBef>
              <a:spcAft>
                <a:spcPts val="0"/>
              </a:spcAft>
              <a:buClr>
                <a:srgbClr val="000000"/>
              </a:buClr>
              <a:buSzPts val="1200"/>
              <a:buFont typeface="Nunito"/>
              <a:buChar char="■"/>
            </a:pPr>
            <a:r>
              <a:rPr lang="en" sz="1200">
                <a:solidFill>
                  <a:srgbClr val="000000"/>
                </a:solidFill>
              </a:rPr>
              <a:t>Set up real-time monitoring and alerts when subgroup means approach control limits.</a:t>
            </a:r>
            <a:endParaRPr sz="1200">
              <a:solidFill>
                <a:srgbClr val="000000"/>
              </a:solidFill>
            </a:endParaRPr>
          </a:p>
          <a:p>
            <a:pPr marL="914400" lvl="1" indent="-304800" algn="l" rtl="0">
              <a:lnSpc>
                <a:spcPct val="105000"/>
              </a:lnSpc>
              <a:spcBef>
                <a:spcPts val="0"/>
              </a:spcBef>
              <a:spcAft>
                <a:spcPts val="0"/>
              </a:spcAft>
              <a:buClr>
                <a:srgbClr val="000000"/>
              </a:buClr>
              <a:buSzPts val="1200"/>
              <a:buFont typeface="Arial"/>
              <a:buChar char="○"/>
            </a:pPr>
            <a:r>
              <a:rPr lang="en" sz="1200" b="1">
                <a:solidFill>
                  <a:srgbClr val="000000"/>
                </a:solidFill>
              </a:rPr>
              <a:t>Capability Analysis</a:t>
            </a:r>
            <a:r>
              <a:rPr lang="en" sz="1200">
                <a:solidFill>
                  <a:srgbClr val="000000"/>
                </a:solidFill>
              </a:rPr>
              <a:t>:</a:t>
            </a:r>
            <a:endParaRPr sz="1200">
              <a:solidFill>
                <a:srgbClr val="000000"/>
              </a:solidFill>
            </a:endParaRPr>
          </a:p>
          <a:p>
            <a:pPr marL="1371600" lvl="2" indent="-304800" algn="l" rtl="0">
              <a:lnSpc>
                <a:spcPct val="105000"/>
              </a:lnSpc>
              <a:spcBef>
                <a:spcPts val="0"/>
              </a:spcBef>
              <a:spcAft>
                <a:spcPts val="0"/>
              </a:spcAft>
              <a:buClr>
                <a:srgbClr val="000000"/>
              </a:buClr>
              <a:buSzPts val="1200"/>
              <a:buFont typeface="Nunito"/>
              <a:buChar char="■"/>
            </a:pPr>
            <a:r>
              <a:rPr lang="en" sz="1200">
                <a:solidFill>
                  <a:srgbClr val="000000"/>
                </a:solidFill>
              </a:rPr>
              <a:t>Perform a process capability analysis to determine whether the process can consistently meet specifications.</a:t>
            </a:r>
            <a:endParaRPr sz="1200">
              <a:solidFill>
                <a:srgbClr val="000000"/>
              </a:solidFill>
            </a:endParaRPr>
          </a:p>
          <a:p>
            <a:pPr marL="1371600" lvl="2" indent="-304800" algn="l" rtl="0">
              <a:lnSpc>
                <a:spcPct val="105000"/>
              </a:lnSpc>
              <a:spcBef>
                <a:spcPts val="0"/>
              </a:spcBef>
              <a:spcAft>
                <a:spcPts val="0"/>
              </a:spcAft>
              <a:buClr>
                <a:srgbClr val="000000"/>
              </a:buClr>
              <a:buSzPts val="1200"/>
              <a:buFont typeface="Nunito"/>
              <a:buChar char="■"/>
            </a:pPr>
            <a:r>
              <a:rPr lang="en" sz="1200">
                <a:solidFill>
                  <a:srgbClr val="000000"/>
                </a:solidFill>
              </a:rPr>
              <a:t>If the process is not capable, consider redesigning the process or using better equipment.</a:t>
            </a:r>
            <a:endParaRPr sz="1200">
              <a:solidFill>
                <a:srgbClr val="000000"/>
              </a:solidFill>
            </a:endParaRPr>
          </a:p>
          <a:p>
            <a:pPr marL="914400" lvl="1" indent="-304800" algn="l" rtl="0">
              <a:lnSpc>
                <a:spcPct val="105000"/>
              </a:lnSpc>
              <a:spcBef>
                <a:spcPts val="0"/>
              </a:spcBef>
              <a:spcAft>
                <a:spcPts val="0"/>
              </a:spcAft>
              <a:buClr>
                <a:srgbClr val="000000"/>
              </a:buClr>
              <a:buSzPts val="1200"/>
              <a:buFont typeface="Arial"/>
              <a:buChar char="○"/>
            </a:pPr>
            <a:r>
              <a:rPr lang="en" sz="1200" b="1">
                <a:solidFill>
                  <a:srgbClr val="000000"/>
                </a:solidFill>
              </a:rPr>
              <a:t>Preventive Measures</a:t>
            </a:r>
            <a:r>
              <a:rPr lang="en" sz="1200">
                <a:solidFill>
                  <a:srgbClr val="000000"/>
                </a:solidFill>
              </a:rPr>
              <a:t>:</a:t>
            </a:r>
            <a:endParaRPr sz="1200">
              <a:solidFill>
                <a:srgbClr val="000000"/>
              </a:solidFill>
            </a:endParaRPr>
          </a:p>
          <a:p>
            <a:pPr marL="1371600" lvl="2" indent="-304800" algn="l" rtl="0">
              <a:lnSpc>
                <a:spcPct val="105000"/>
              </a:lnSpc>
              <a:spcBef>
                <a:spcPts val="0"/>
              </a:spcBef>
              <a:spcAft>
                <a:spcPts val="0"/>
              </a:spcAft>
              <a:buClr>
                <a:srgbClr val="000000"/>
              </a:buClr>
              <a:buSzPts val="1200"/>
              <a:buFont typeface="Nunito"/>
              <a:buChar char="■"/>
            </a:pPr>
            <a:r>
              <a:rPr lang="en" sz="1200">
                <a:solidFill>
                  <a:srgbClr val="000000"/>
                </a:solidFill>
              </a:rPr>
              <a:t>Use preventive maintenance schedules to reduce machine-related variability.</a:t>
            </a:r>
            <a:endParaRPr sz="1200">
              <a:solidFill>
                <a:srgbClr val="000000"/>
              </a:solidFill>
            </a:endParaRPr>
          </a:p>
          <a:p>
            <a:pPr marL="1371600" lvl="2" indent="-304800" algn="l" rtl="0">
              <a:lnSpc>
                <a:spcPct val="105000"/>
              </a:lnSpc>
              <a:spcBef>
                <a:spcPts val="0"/>
              </a:spcBef>
              <a:spcAft>
                <a:spcPts val="0"/>
              </a:spcAft>
              <a:buClr>
                <a:srgbClr val="000000"/>
              </a:buClr>
              <a:buSzPts val="1200"/>
              <a:buFont typeface="Nunito"/>
              <a:buChar char="■"/>
            </a:pPr>
            <a:r>
              <a:rPr lang="en" sz="1200">
                <a:solidFill>
                  <a:srgbClr val="000000"/>
                </a:solidFill>
              </a:rPr>
              <a:t>Conduct periodic audits of raw material suppliers to ensure consistent quality.</a:t>
            </a:r>
            <a:endParaRPr sz="1200">
              <a:solidFill>
                <a:srgbClr val="000000"/>
              </a:solidFill>
            </a:endParaRPr>
          </a:p>
          <a:p>
            <a:pPr marL="0" lvl="0" indent="0" algn="l" rtl="0">
              <a:lnSpc>
                <a:spcPct val="90000"/>
              </a:lnSpc>
              <a:spcBef>
                <a:spcPts val="1200"/>
              </a:spcBef>
              <a:spcAft>
                <a:spcPts val="0"/>
              </a:spcAft>
              <a:buSzPts val="852"/>
              <a:buNone/>
            </a:pPr>
            <a:endParaRPr sz="124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6"/>
          <p:cNvSpPr txBox="1">
            <a:spLocks noGrp="1"/>
          </p:cNvSpPr>
          <p:nvPr>
            <p:ph type="ctrTitle"/>
          </p:nvPr>
        </p:nvSpPr>
        <p:spPr>
          <a:xfrm>
            <a:off x="141925" y="87875"/>
            <a:ext cx="5230800" cy="126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200"/>
              <a:t>Quality Control Technique 3: Machine Learning</a:t>
            </a:r>
            <a:endParaRPr sz="3200"/>
          </a:p>
        </p:txBody>
      </p:sp>
      <p:sp>
        <p:nvSpPr>
          <p:cNvPr id="442" name="Google Shape;442;p36"/>
          <p:cNvSpPr txBox="1">
            <a:spLocks noGrp="1"/>
          </p:cNvSpPr>
          <p:nvPr>
            <p:ph type="subTitle" idx="1"/>
          </p:nvPr>
        </p:nvSpPr>
        <p:spPr>
          <a:xfrm>
            <a:off x="141925" y="1446975"/>
            <a:ext cx="5230800" cy="3646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Firstly, a random Forest classifier (sklearn package) was trained to predict the seven types of faults. </a:t>
            </a:r>
            <a:r>
              <a:rPr lang="en">
                <a:solidFill>
                  <a:srgbClr val="000000"/>
                </a:solidFill>
              </a:rPr>
              <a:t>The model achieved an accuracy of 68.10% on the test set</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However, since 68% is relatively low, we have decided to use pytorch. The first try only resulted to 40.33% accuracy, which we improved significantly to 88.24%. </a:t>
            </a:r>
            <a:endParaRPr/>
          </a:p>
          <a:p>
            <a:pPr marL="0" lvl="0" indent="0" algn="l" rtl="0">
              <a:spcBef>
                <a:spcPts val="0"/>
              </a:spcBef>
              <a:spcAft>
                <a:spcPts val="0"/>
              </a:spcAft>
              <a:buNone/>
            </a:pPr>
            <a:endParaRPr/>
          </a:p>
          <a:p>
            <a:pPr marL="0" lvl="0" indent="0" algn="l" rtl="0">
              <a:spcBef>
                <a:spcPts val="0"/>
              </a:spcBef>
              <a:spcAft>
                <a:spcPts val="0"/>
              </a:spcAft>
              <a:buNone/>
            </a:pPr>
            <a:r>
              <a:rPr lang="en"/>
              <a:t>This best accuracy was acquired by a set of things, namely regularization using Batch and Dropout layers and hyperparameters. </a:t>
            </a:r>
            <a:endParaRPr/>
          </a:p>
          <a:p>
            <a:pPr marL="0" lvl="0" indent="0" algn="l" rtl="0">
              <a:spcBef>
                <a:spcPts val="0"/>
              </a:spcBef>
              <a:spcAft>
                <a:spcPts val="0"/>
              </a:spcAft>
              <a:buNone/>
            </a:pPr>
            <a:endParaRPr/>
          </a:p>
          <a:p>
            <a:pPr marL="0" lvl="0" indent="0" algn="l" rtl="0">
              <a:spcBef>
                <a:spcPts val="0"/>
              </a:spcBef>
              <a:spcAft>
                <a:spcPts val="0"/>
              </a:spcAft>
              <a:buNone/>
            </a:pPr>
            <a:r>
              <a:rPr lang="en"/>
              <a:t>More improvements, like Transfer Learning and advanced data augmentation proved about no improvements but still is provided in the Appendix.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7"/>
          <p:cNvSpPr txBox="1">
            <a:spLocks noGrp="1"/>
          </p:cNvSpPr>
          <p:nvPr>
            <p:ph type="ctrTitle"/>
          </p:nvPr>
        </p:nvSpPr>
        <p:spPr>
          <a:xfrm>
            <a:off x="141925" y="87875"/>
            <a:ext cx="5230800" cy="126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200"/>
              <a:t>Quality Control Technique 3: Machine Learning</a:t>
            </a:r>
            <a:endParaRPr sz="3200"/>
          </a:p>
        </p:txBody>
      </p:sp>
      <p:sp>
        <p:nvSpPr>
          <p:cNvPr id="448" name="Google Shape;448;p37"/>
          <p:cNvSpPr txBox="1">
            <a:spLocks noGrp="1"/>
          </p:cNvSpPr>
          <p:nvPr>
            <p:ph type="subTitle" idx="1"/>
          </p:nvPr>
        </p:nvSpPr>
        <p:spPr>
          <a:xfrm>
            <a:off x="111625" y="1301775"/>
            <a:ext cx="8418600" cy="37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980000"/>
                </a:solidFill>
              </a:rPr>
              <a:t>Accuracy Definition: </a:t>
            </a:r>
            <a:endParaRPr sz="1200" b="1">
              <a:solidFill>
                <a:srgbClr val="980000"/>
              </a:solidFill>
            </a:endParaRPr>
          </a:p>
          <a:p>
            <a:pPr marL="457200" lvl="0" indent="-304800" algn="l" rtl="0">
              <a:spcBef>
                <a:spcPts val="0"/>
              </a:spcBef>
              <a:spcAft>
                <a:spcPts val="0"/>
              </a:spcAft>
              <a:buClr>
                <a:srgbClr val="000000"/>
              </a:buClr>
              <a:buSzPts val="1200"/>
              <a:buChar char="-"/>
            </a:pPr>
            <a:r>
              <a:rPr lang="en" sz="1200" b="1">
                <a:solidFill>
                  <a:srgbClr val="000000"/>
                </a:solidFill>
              </a:rPr>
              <a:t>Accuracy is the ratio of correctly predicted instances to the total number of instances. </a:t>
            </a:r>
            <a:endParaRPr sz="1200" b="1">
              <a:solidFill>
                <a:srgbClr val="000000"/>
              </a:solidFill>
            </a:endParaRPr>
          </a:p>
          <a:p>
            <a:pPr marL="457200" lvl="0" indent="-304800" algn="l" rtl="0">
              <a:spcBef>
                <a:spcPts val="0"/>
              </a:spcBef>
              <a:spcAft>
                <a:spcPts val="0"/>
              </a:spcAft>
              <a:buClr>
                <a:srgbClr val="000000"/>
              </a:buClr>
              <a:buSzPts val="1200"/>
              <a:buChar char="-"/>
            </a:pPr>
            <a:r>
              <a:rPr lang="en" sz="1200" b="1">
                <a:solidFill>
                  <a:srgbClr val="000000"/>
                </a:solidFill>
              </a:rPr>
              <a:t>For this project, since it’s a multi-label classification problem, accuracy measures how often the model correctly predicts all fault types for a given sample. </a:t>
            </a:r>
            <a:endParaRPr sz="1200" b="1">
              <a:solidFill>
                <a:srgbClr val="000000"/>
              </a:solidFill>
            </a:endParaRPr>
          </a:p>
          <a:p>
            <a:pPr marL="0" lvl="0" indent="0" algn="l" rtl="0">
              <a:spcBef>
                <a:spcPts val="0"/>
              </a:spcBef>
              <a:spcAft>
                <a:spcPts val="0"/>
              </a:spcAft>
              <a:buNone/>
            </a:pPr>
            <a:r>
              <a:rPr lang="en" sz="1200" b="1">
                <a:solidFill>
                  <a:srgbClr val="980000"/>
                </a:solidFill>
              </a:rPr>
              <a:t>High Accuracy Interpretation: </a:t>
            </a:r>
            <a:endParaRPr sz="1200" b="1">
              <a:solidFill>
                <a:srgbClr val="980000"/>
              </a:solidFill>
            </a:endParaRPr>
          </a:p>
          <a:p>
            <a:pPr marL="457200" lvl="0" indent="-304800" algn="l" rtl="0">
              <a:spcBef>
                <a:spcPts val="0"/>
              </a:spcBef>
              <a:spcAft>
                <a:spcPts val="0"/>
              </a:spcAft>
              <a:buClr>
                <a:srgbClr val="000000"/>
              </a:buClr>
              <a:buSzPts val="1200"/>
              <a:buChar char="-"/>
            </a:pPr>
            <a:r>
              <a:rPr lang="en" sz="1200" b="1">
                <a:solidFill>
                  <a:srgbClr val="000000"/>
                </a:solidFill>
              </a:rPr>
              <a:t>An accuracy of 87.21% means that in 87.21% of the cases, the model correctly predicted whether each fault type was present or absent in a steel plate. </a:t>
            </a:r>
            <a:endParaRPr sz="1200" b="1">
              <a:solidFill>
                <a:srgbClr val="000000"/>
              </a:solidFill>
            </a:endParaRPr>
          </a:p>
          <a:p>
            <a:pPr marL="457200" lvl="0" indent="-304800" algn="l" rtl="0">
              <a:spcBef>
                <a:spcPts val="0"/>
              </a:spcBef>
              <a:spcAft>
                <a:spcPts val="0"/>
              </a:spcAft>
              <a:buClr>
                <a:srgbClr val="000000"/>
              </a:buClr>
              <a:buSzPts val="1200"/>
              <a:buChar char="-"/>
            </a:pPr>
            <a:r>
              <a:rPr lang="en" sz="1200" b="1">
                <a:solidFill>
                  <a:srgbClr val="000000"/>
                </a:solidFill>
              </a:rPr>
              <a:t>This is a strong result for a multi-label classification task, especially given the potential imbalance in fault occurrences across different samples. </a:t>
            </a:r>
            <a:endParaRPr sz="1200" b="1">
              <a:solidFill>
                <a:srgbClr val="000000"/>
              </a:solidFill>
            </a:endParaRPr>
          </a:p>
          <a:p>
            <a:pPr marL="0" lvl="0" indent="0" algn="l" rtl="0">
              <a:spcBef>
                <a:spcPts val="0"/>
              </a:spcBef>
              <a:spcAft>
                <a:spcPts val="0"/>
              </a:spcAft>
              <a:buNone/>
            </a:pPr>
            <a:r>
              <a:rPr lang="en" sz="1200" b="1">
                <a:solidFill>
                  <a:srgbClr val="980000"/>
                </a:solidFill>
              </a:rPr>
              <a:t>Next Steps:</a:t>
            </a:r>
            <a:r>
              <a:rPr lang="en" sz="1200" b="1">
                <a:solidFill>
                  <a:srgbClr val="000000"/>
                </a:solidFill>
              </a:rPr>
              <a:t> Since the model achieves a high accuracy, further improvement might require: </a:t>
            </a:r>
            <a:endParaRPr sz="1200" b="1">
              <a:solidFill>
                <a:srgbClr val="000000"/>
              </a:solidFill>
            </a:endParaRPr>
          </a:p>
          <a:p>
            <a:pPr marL="457200" lvl="0" indent="0" algn="l" rtl="0">
              <a:spcBef>
                <a:spcPts val="0"/>
              </a:spcBef>
              <a:spcAft>
                <a:spcPts val="0"/>
              </a:spcAft>
              <a:buNone/>
            </a:pPr>
            <a:r>
              <a:rPr lang="en" sz="1200" b="1">
                <a:solidFill>
                  <a:srgbClr val="000000"/>
                </a:solidFill>
              </a:rPr>
              <a:t>1. Collecting more data to reduce overfitting. </a:t>
            </a:r>
            <a:endParaRPr sz="1200" b="1">
              <a:solidFill>
                <a:srgbClr val="000000"/>
              </a:solidFill>
            </a:endParaRPr>
          </a:p>
          <a:p>
            <a:pPr marL="457200" lvl="0" indent="0" algn="l" rtl="0">
              <a:spcBef>
                <a:spcPts val="0"/>
              </a:spcBef>
              <a:spcAft>
                <a:spcPts val="0"/>
              </a:spcAft>
              <a:buNone/>
            </a:pPr>
            <a:r>
              <a:rPr lang="en" sz="1200" b="1">
                <a:solidFill>
                  <a:srgbClr val="000000"/>
                </a:solidFill>
              </a:rPr>
              <a:t>2. Balancing the dataset using techniques like oversampling or undersampling. </a:t>
            </a:r>
            <a:endParaRPr sz="1200" b="1">
              <a:solidFill>
                <a:srgbClr val="000000"/>
              </a:solidFill>
            </a:endParaRPr>
          </a:p>
          <a:p>
            <a:pPr marL="457200" lvl="0" indent="0" algn="l" rtl="0">
              <a:spcBef>
                <a:spcPts val="0"/>
              </a:spcBef>
              <a:spcAft>
                <a:spcPts val="0"/>
              </a:spcAft>
              <a:buNone/>
            </a:pPr>
            <a:r>
              <a:rPr lang="en" sz="1200" b="1">
                <a:solidFill>
                  <a:srgbClr val="000000"/>
                </a:solidFill>
              </a:rPr>
              <a:t>3. Trying advanced architectures like EfficientNet or transformers for image classification.</a:t>
            </a:r>
            <a:endParaRPr sz="12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txBox="1">
            <a:spLocks noGrp="1"/>
          </p:cNvSpPr>
          <p:nvPr>
            <p:ph type="ctrTitle"/>
          </p:nvPr>
        </p:nvSpPr>
        <p:spPr>
          <a:xfrm>
            <a:off x="141925" y="87875"/>
            <a:ext cx="5230800" cy="126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200"/>
              <a:t>Quality Control Technique 3: Machine Learning</a:t>
            </a:r>
            <a:endParaRPr sz="3200"/>
          </a:p>
        </p:txBody>
      </p:sp>
      <p:sp>
        <p:nvSpPr>
          <p:cNvPr id="454" name="Google Shape;454;p38"/>
          <p:cNvSpPr txBox="1">
            <a:spLocks noGrp="1"/>
          </p:cNvSpPr>
          <p:nvPr>
            <p:ph type="subTitle" idx="1"/>
          </p:nvPr>
        </p:nvSpPr>
        <p:spPr>
          <a:xfrm>
            <a:off x="141925" y="1281625"/>
            <a:ext cx="4578300" cy="3757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Char char="-"/>
            </a:pPr>
            <a:r>
              <a:rPr lang="en" sz="1200">
                <a:solidFill>
                  <a:srgbClr val="000000"/>
                </a:solidFill>
              </a:rPr>
              <a:t>To the right, the confusion matrix of the best solution of the model is shown.</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Above it, the logged output of the solution shows the best accuracy and parameters.</a:t>
            </a:r>
            <a:endParaRPr sz="1200">
              <a:solidFill>
                <a:srgbClr val="000000"/>
              </a:solidFill>
            </a:endParaRPr>
          </a:p>
          <a:p>
            <a:pPr marL="457200" lvl="0" indent="0" algn="l" rtl="0">
              <a:spcBef>
                <a:spcPts val="0"/>
              </a:spcBef>
              <a:spcAft>
                <a:spcPts val="0"/>
              </a:spcAft>
              <a:buNone/>
            </a:pPr>
            <a:endParaRPr sz="1200">
              <a:solidFill>
                <a:srgbClr val="000000"/>
              </a:solidFil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Hidden size refers to the number of neurons in the hidden layer(s) of the neural network.</a:t>
            </a:r>
            <a:endParaRPr sz="1100">
              <a:solidFill>
                <a:srgbClr val="000000"/>
              </a:solidFill>
              <a:latin typeface="Arial"/>
              <a:ea typeface="Arial"/>
              <a:cs typeface="Arial"/>
              <a:sym typeface="Arial"/>
            </a:endParaRPr>
          </a:p>
          <a:p>
            <a:pPr marL="914400" lvl="1" indent="-304800" algn="l" rtl="0">
              <a:spcBef>
                <a:spcPts val="0"/>
              </a:spcBef>
              <a:spcAft>
                <a:spcPts val="0"/>
              </a:spcAft>
              <a:buClr>
                <a:srgbClr val="000000"/>
              </a:buClr>
              <a:buSzPts val="1200"/>
              <a:buChar char="-"/>
            </a:pPr>
            <a:r>
              <a:rPr lang="en" sz="1100">
                <a:solidFill>
                  <a:srgbClr val="000000"/>
                </a:solidFill>
                <a:latin typeface="Arial"/>
                <a:ea typeface="Arial"/>
                <a:cs typeface="Arial"/>
                <a:sym typeface="Arial"/>
              </a:rPr>
              <a:t>A larger hidden size allows the model to capture more complex patterns but can lead to </a:t>
            </a:r>
            <a:r>
              <a:rPr lang="en" sz="1100" b="1">
                <a:solidFill>
                  <a:srgbClr val="000000"/>
                </a:solidFill>
                <a:latin typeface="Arial"/>
                <a:ea typeface="Arial"/>
                <a:cs typeface="Arial"/>
                <a:sym typeface="Arial"/>
              </a:rPr>
              <a:t>overfitting</a:t>
            </a:r>
            <a:r>
              <a:rPr lang="en" sz="1100">
                <a:solidFill>
                  <a:srgbClr val="000000"/>
                </a:solidFill>
                <a:latin typeface="Arial"/>
                <a:ea typeface="Arial"/>
                <a:cs typeface="Arial"/>
                <a:sym typeface="Arial"/>
              </a:rPr>
              <a:t> and increased computational cost.</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Dropout is a regularization technique where a fraction of neurons is randomly "dropped" (i.e., set to zero) during training to prevent overfitting.</a:t>
            </a:r>
            <a:endParaRPr sz="11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a:t>
            </a:r>
            <a:r>
              <a:rPr lang="en" sz="1100" b="1">
                <a:solidFill>
                  <a:srgbClr val="000000"/>
                </a:solidFill>
                <a:latin typeface="Arial"/>
                <a:ea typeface="Arial"/>
                <a:cs typeface="Arial"/>
                <a:sym typeface="Arial"/>
              </a:rPr>
              <a:t>dropout rate</a:t>
            </a:r>
            <a:r>
              <a:rPr lang="en" sz="1100">
                <a:solidFill>
                  <a:srgbClr val="000000"/>
                </a:solidFill>
                <a:latin typeface="Arial"/>
                <a:ea typeface="Arial"/>
                <a:cs typeface="Arial"/>
                <a:sym typeface="Arial"/>
              </a:rPr>
              <a:t> specifies the proportion of neurons to drop.</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learning rate controls how much the model’s parameters are adjusted during each update (i.e., step size in gradient descent).</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 </a:t>
            </a:r>
            <a:r>
              <a:rPr lang="en" sz="1100" b="1">
                <a:solidFill>
                  <a:srgbClr val="000000"/>
                </a:solidFill>
                <a:latin typeface="Arial"/>
                <a:ea typeface="Arial"/>
                <a:cs typeface="Arial"/>
                <a:sym typeface="Arial"/>
              </a:rPr>
              <a:t>high learning rate</a:t>
            </a:r>
            <a:r>
              <a:rPr lang="en" sz="1100">
                <a:solidFill>
                  <a:srgbClr val="000000"/>
                </a:solidFill>
                <a:latin typeface="Arial"/>
                <a:ea typeface="Arial"/>
                <a:cs typeface="Arial"/>
                <a:sym typeface="Arial"/>
              </a:rPr>
              <a:t> may cause overshooting the optimal solution a.k.a convergence; while low learning rate may cause undershooting and cause algorithm to converge too slowly.</a:t>
            </a:r>
            <a:endParaRPr sz="1100">
              <a:solidFill>
                <a:srgbClr val="000000"/>
              </a:solidFill>
              <a:latin typeface="Arial"/>
              <a:ea typeface="Arial"/>
              <a:cs typeface="Arial"/>
              <a:sym typeface="Arial"/>
            </a:endParaRPr>
          </a:p>
        </p:txBody>
      </p:sp>
      <p:pic>
        <p:nvPicPr>
          <p:cNvPr id="455" name="Google Shape;455;p38"/>
          <p:cNvPicPr preferRelativeResize="0"/>
          <p:nvPr/>
        </p:nvPicPr>
        <p:blipFill>
          <a:blip r:embed="rId3">
            <a:alphaModFix/>
          </a:blip>
          <a:stretch>
            <a:fillRect/>
          </a:stretch>
        </p:blipFill>
        <p:spPr>
          <a:xfrm>
            <a:off x="4838150" y="1328800"/>
            <a:ext cx="4305849" cy="3814700"/>
          </a:xfrm>
          <a:prstGeom prst="rect">
            <a:avLst/>
          </a:prstGeom>
          <a:noFill/>
          <a:ln>
            <a:noFill/>
          </a:ln>
        </p:spPr>
      </p:pic>
      <p:pic>
        <p:nvPicPr>
          <p:cNvPr id="456" name="Google Shape;456;p38"/>
          <p:cNvPicPr preferRelativeResize="0"/>
          <p:nvPr/>
        </p:nvPicPr>
        <p:blipFill>
          <a:blip r:embed="rId4">
            <a:alphaModFix/>
          </a:blip>
          <a:stretch>
            <a:fillRect/>
          </a:stretch>
        </p:blipFill>
        <p:spPr>
          <a:xfrm>
            <a:off x="4838150" y="962650"/>
            <a:ext cx="4305849" cy="3661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9"/>
          <p:cNvSpPr txBox="1">
            <a:spLocks noGrp="1"/>
          </p:cNvSpPr>
          <p:nvPr>
            <p:ph type="ctrTitle"/>
          </p:nvPr>
        </p:nvSpPr>
        <p:spPr>
          <a:xfrm>
            <a:off x="141925" y="87875"/>
            <a:ext cx="5230800" cy="1268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200"/>
              <a:t>Quality Control Technique 3: Machine Learning</a:t>
            </a:r>
            <a:endParaRPr sz="3200"/>
          </a:p>
        </p:txBody>
      </p:sp>
      <p:sp>
        <p:nvSpPr>
          <p:cNvPr id="462" name="Google Shape;462;p39"/>
          <p:cNvSpPr txBox="1">
            <a:spLocks noGrp="1"/>
          </p:cNvSpPr>
          <p:nvPr>
            <p:ph type="subTitle" idx="1"/>
          </p:nvPr>
        </p:nvSpPr>
        <p:spPr>
          <a:xfrm>
            <a:off x="111625" y="1355975"/>
            <a:ext cx="4564800" cy="36399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980000"/>
              </a:buClr>
              <a:buSzPts val="1100"/>
              <a:buFont typeface="Arial"/>
              <a:buChar char="●"/>
            </a:pPr>
            <a:r>
              <a:rPr lang="en" sz="1100" b="1">
                <a:solidFill>
                  <a:srgbClr val="980000"/>
                </a:solidFill>
                <a:latin typeface="Arial"/>
                <a:ea typeface="Arial"/>
                <a:cs typeface="Arial"/>
                <a:sym typeface="Arial"/>
              </a:rPr>
              <a:t>Explanation of the Confusion Matrix:</a:t>
            </a:r>
            <a:endParaRPr sz="1100" b="1">
              <a:solidFill>
                <a:srgbClr val="980000"/>
              </a:solidFill>
              <a:latin typeface="Arial"/>
              <a:ea typeface="Arial"/>
              <a:cs typeface="Arial"/>
              <a:sym typeface="Arial"/>
            </a:endParaRPr>
          </a:p>
          <a:p>
            <a:pPr marL="0" lvl="0" indent="0" algn="l" rtl="0">
              <a:spcBef>
                <a:spcPts val="0"/>
              </a:spcBef>
              <a:spcAft>
                <a:spcPts val="0"/>
              </a:spcAft>
              <a:buNone/>
            </a:pPr>
            <a:endParaRPr sz="1100" b="1">
              <a:solidFill>
                <a:srgbClr val="000000"/>
              </a:solidFill>
              <a:latin typeface="Arial"/>
              <a:ea typeface="Arial"/>
              <a:cs typeface="Arial"/>
              <a:sym typeface="Arial"/>
            </a:endParaRPr>
          </a:p>
          <a:p>
            <a:pPr marL="457200" lvl="0" indent="-228600" algn="l" rtl="0">
              <a:spcBef>
                <a:spcPts val="0"/>
              </a:spcBef>
              <a:spcAft>
                <a:spcPts val="0"/>
              </a:spcAft>
              <a:buNone/>
            </a:pPr>
            <a:r>
              <a:rPr lang="en" sz="1100" b="1">
                <a:solidFill>
                  <a:srgbClr val="000000"/>
                </a:solidFill>
                <a:latin typeface="Arial"/>
                <a:ea typeface="Arial"/>
                <a:cs typeface="Arial"/>
                <a:sym typeface="Arial"/>
              </a:rPr>
              <a:t>Diagonal Elements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The values on the diagonal (top-left to bottom-right) represent </a:t>
            </a:r>
            <a:r>
              <a:rPr lang="en" sz="1100" b="1">
                <a:solidFill>
                  <a:srgbClr val="000000"/>
                </a:solidFill>
                <a:latin typeface="Arial"/>
                <a:ea typeface="Arial"/>
                <a:cs typeface="Arial"/>
                <a:sym typeface="Arial"/>
              </a:rPr>
              <a:t>correct predictions</a:t>
            </a:r>
            <a:r>
              <a:rPr lang="en" sz="1100">
                <a:solidFill>
                  <a:srgbClr val="000000"/>
                </a:solidFill>
                <a:latin typeface="Arial"/>
                <a:ea typeface="Arial"/>
                <a:cs typeface="Arial"/>
                <a:sym typeface="Arial"/>
              </a:rPr>
              <a:t>. For example:</a:t>
            </a:r>
            <a:endParaRPr sz="110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Pastry</a:t>
            </a:r>
            <a:r>
              <a:rPr lang="en" sz="1100">
                <a:solidFill>
                  <a:srgbClr val="000000"/>
                </a:solidFill>
                <a:latin typeface="Arial"/>
                <a:ea typeface="Arial"/>
                <a:cs typeface="Arial"/>
                <a:sym typeface="Arial"/>
              </a:rPr>
              <a:t> defects: 35 correctly predicted out of 37 actual Pastry defects.</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higher these diagonal values, the better the model is at correctly classifying each fault type.</a:t>
            </a: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100" b="1">
                <a:solidFill>
                  <a:srgbClr val="980000"/>
                </a:solidFill>
                <a:latin typeface="Arial"/>
                <a:ea typeface="Arial"/>
                <a:cs typeface="Arial"/>
                <a:sym typeface="Arial"/>
              </a:rPr>
              <a:t>Off-Diagonal Elements</a:t>
            </a:r>
            <a:r>
              <a:rPr lang="en" sz="1100">
                <a:solidFill>
                  <a:srgbClr val="980000"/>
                </a:solidFill>
                <a:latin typeface="Arial"/>
                <a:ea typeface="Arial"/>
                <a:cs typeface="Arial"/>
                <a:sym typeface="Arial"/>
              </a:rPr>
              <a:t>:</a:t>
            </a:r>
            <a:endParaRPr sz="1100">
              <a:solidFill>
                <a:srgbClr val="98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The off-diagonal values represent </a:t>
            </a:r>
            <a:r>
              <a:rPr lang="en" sz="1100" b="1">
                <a:solidFill>
                  <a:srgbClr val="000000"/>
                </a:solidFill>
                <a:latin typeface="Arial"/>
                <a:ea typeface="Arial"/>
                <a:cs typeface="Arial"/>
                <a:sym typeface="Arial"/>
              </a:rPr>
              <a:t>misclassifications</a:t>
            </a:r>
            <a:r>
              <a:rPr lang="en" sz="1100">
                <a:solidFill>
                  <a:srgbClr val="000000"/>
                </a:solidFill>
                <a:latin typeface="Arial"/>
                <a:ea typeface="Arial"/>
                <a:cs typeface="Arial"/>
                <a:sym typeface="Arial"/>
              </a:rPr>
              <a:t>, i.e., where the model predicted the wrong fault type.</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For example:</a:t>
            </a:r>
            <a:endParaRPr sz="1100">
              <a:solidFill>
                <a:srgbClr val="000000"/>
              </a:solidFill>
              <a:latin typeface="Arial"/>
              <a:ea typeface="Arial"/>
              <a:cs typeface="Arial"/>
              <a:sym typeface="Arial"/>
            </a:endParaRPr>
          </a:p>
          <a:p>
            <a:pPr marL="914400" lvl="1"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K_Scatch defects</a:t>
            </a:r>
            <a:r>
              <a:rPr lang="en" sz="1100">
                <a:solidFill>
                  <a:srgbClr val="000000"/>
                </a:solidFill>
                <a:latin typeface="Arial"/>
                <a:ea typeface="Arial"/>
                <a:cs typeface="Arial"/>
                <a:sym typeface="Arial"/>
              </a:rPr>
              <a:t> were often misclassified as </a:t>
            </a:r>
            <a:r>
              <a:rPr lang="en" sz="1100" b="1">
                <a:solidFill>
                  <a:srgbClr val="000000"/>
                </a:solidFill>
                <a:latin typeface="Arial"/>
                <a:ea typeface="Arial"/>
                <a:cs typeface="Arial"/>
                <a:sym typeface="Arial"/>
              </a:rPr>
              <a:t>Other_Faults</a:t>
            </a:r>
            <a:r>
              <a:rPr lang="en" sz="1100">
                <a:solidFill>
                  <a:srgbClr val="000000"/>
                </a:solidFill>
                <a:latin typeface="Arial"/>
                <a:ea typeface="Arial"/>
                <a:cs typeface="Arial"/>
                <a:sym typeface="Arial"/>
              </a:rPr>
              <a:t> (14 times).</a:t>
            </a:r>
            <a:endParaRPr sz="1200">
              <a:solidFill>
                <a:srgbClr val="000000"/>
              </a:solidFill>
            </a:endParaRPr>
          </a:p>
        </p:txBody>
      </p:sp>
      <p:pic>
        <p:nvPicPr>
          <p:cNvPr id="463" name="Google Shape;463;p39"/>
          <p:cNvPicPr preferRelativeResize="0"/>
          <p:nvPr/>
        </p:nvPicPr>
        <p:blipFill>
          <a:blip r:embed="rId3">
            <a:alphaModFix/>
          </a:blip>
          <a:stretch>
            <a:fillRect/>
          </a:stretch>
        </p:blipFill>
        <p:spPr>
          <a:xfrm>
            <a:off x="4838150" y="1328800"/>
            <a:ext cx="4305849" cy="3814700"/>
          </a:xfrm>
          <a:prstGeom prst="rect">
            <a:avLst/>
          </a:prstGeom>
          <a:noFill/>
          <a:ln>
            <a:noFill/>
          </a:ln>
        </p:spPr>
      </p:pic>
      <p:pic>
        <p:nvPicPr>
          <p:cNvPr id="464" name="Google Shape;464;p39"/>
          <p:cNvPicPr preferRelativeResize="0"/>
          <p:nvPr/>
        </p:nvPicPr>
        <p:blipFill>
          <a:blip r:embed="rId4">
            <a:alphaModFix/>
          </a:blip>
          <a:stretch>
            <a:fillRect/>
          </a:stretch>
        </p:blipFill>
        <p:spPr>
          <a:xfrm>
            <a:off x="4838150" y="962650"/>
            <a:ext cx="4305849" cy="36615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0"/>
          <p:cNvSpPr txBox="1">
            <a:spLocks noGrp="1"/>
          </p:cNvSpPr>
          <p:nvPr>
            <p:ph type="ctrTitle"/>
          </p:nvPr>
        </p:nvSpPr>
        <p:spPr>
          <a:xfrm>
            <a:off x="222475" y="201195"/>
            <a:ext cx="3629400" cy="1053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Discussion</a:t>
            </a:r>
            <a:endParaRPr/>
          </a:p>
        </p:txBody>
      </p:sp>
      <p:sp>
        <p:nvSpPr>
          <p:cNvPr id="470" name="Google Shape;470;p40"/>
          <p:cNvSpPr txBox="1">
            <a:spLocks noGrp="1"/>
          </p:cNvSpPr>
          <p:nvPr>
            <p:ph type="subTitle" idx="1"/>
          </p:nvPr>
        </p:nvSpPr>
        <p:spPr>
          <a:xfrm>
            <a:off x="222475" y="1254500"/>
            <a:ext cx="5102700" cy="37917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X-bar chart indicates that the process for steel plate production is currently </a:t>
            </a:r>
            <a:r>
              <a:rPr lang="en" sz="1100" b="1">
                <a:solidFill>
                  <a:srgbClr val="000000"/>
                </a:solidFill>
                <a:latin typeface="Arial"/>
                <a:ea typeface="Arial"/>
                <a:cs typeface="Arial"/>
                <a:sym typeface="Arial"/>
              </a:rPr>
              <a:t>out of control</a:t>
            </a:r>
            <a:r>
              <a:rPr lang="en" sz="1100">
                <a:solidFill>
                  <a:srgbClr val="000000"/>
                </a:solidFill>
                <a:latin typeface="Arial"/>
                <a:ea typeface="Arial"/>
                <a:cs typeface="Arial"/>
                <a:sym typeface="Arial"/>
              </a:rPr>
              <a:t>, with significant variability in thickness. </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To address this issue, immediate actions such as machine calibration, material quality checks, and operator training are recommended. </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Long-term actions including continuous monitoring, capability analysis, and preventive maintenance should be implemented to maintain a stable and capable process.</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Therefore, we can say that:</a:t>
            </a:r>
            <a:endParaRPr sz="11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Charts indicate high variations, which means the production is currently out of control.</a:t>
            </a:r>
            <a:endParaRPr sz="11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ML model has a high accuracy, that means its ability to predict failures is strong. </a:t>
            </a:r>
            <a:endParaRPr sz="1100">
              <a:solidFill>
                <a:srgbClr val="000000"/>
              </a:solidFill>
              <a:latin typeface="Arial"/>
              <a:ea typeface="Arial"/>
              <a:cs typeface="Arial"/>
              <a:sym typeface="Arial"/>
            </a:endParaRPr>
          </a:p>
          <a:p>
            <a:pPr marL="914400" lvl="1"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Actions should be taken to reduce variations, and the ML model should be used in monitoring the potential defects.</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This project is in its base a classification problem, namely reducing/detecting the defects in steel order to increase quality, which ML models work very well. </a:t>
            </a:r>
            <a:endParaRPr sz="110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1"/>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476" name="Google Shape;476;p41"/>
          <p:cNvSpPr txBox="1">
            <a:spLocks noGrp="1"/>
          </p:cNvSpPr>
          <p:nvPr>
            <p:ph type="subTitle" idx="1"/>
          </p:nvPr>
        </p:nvSpPr>
        <p:spPr>
          <a:xfrm>
            <a:off x="0" y="1578875"/>
            <a:ext cx="2703000" cy="34614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solidFill>
                  <a:srgbClr val="F97583"/>
                </a:solidFill>
                <a:latin typeface="Roboto"/>
                <a:ea typeface="Roboto"/>
                <a:cs typeface="Roboto"/>
                <a:sym typeface="Roboto"/>
              </a:rPr>
              <a:t>import</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pandas</a:t>
            </a:r>
            <a:r>
              <a:rPr lang="en" sz="1000">
                <a:solidFill>
                  <a:srgbClr val="E1E4E8"/>
                </a:solidFill>
                <a:latin typeface="Roboto"/>
                <a:ea typeface="Roboto"/>
                <a:cs typeface="Roboto"/>
                <a:sym typeface="Roboto"/>
              </a:rPr>
              <a:t> </a:t>
            </a:r>
            <a:r>
              <a:rPr lang="en" sz="1000">
                <a:solidFill>
                  <a:srgbClr val="F97583"/>
                </a:solidFill>
                <a:latin typeface="Roboto"/>
                <a:ea typeface="Roboto"/>
                <a:cs typeface="Roboto"/>
                <a:sym typeface="Roboto"/>
              </a:rPr>
              <a:t>as</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pd</a:t>
            </a:r>
            <a:endParaRPr sz="10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6A737D"/>
                </a:solidFill>
                <a:latin typeface="Roboto"/>
                <a:ea typeface="Roboto"/>
                <a:cs typeface="Roboto"/>
                <a:sym typeface="Roboto"/>
              </a:rPr>
              <a:t># Load the dataset</a:t>
            </a:r>
            <a:endParaRPr sz="10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E1E4E8"/>
                </a:solidFill>
                <a:latin typeface="Roboto"/>
                <a:ea typeface="Roboto"/>
                <a:cs typeface="Roboto"/>
                <a:sym typeface="Roboto"/>
              </a:rPr>
              <a:t>file_path </a:t>
            </a:r>
            <a:r>
              <a:rPr lang="en" sz="1000">
                <a:solidFill>
                  <a:srgbClr val="F97583"/>
                </a:solidFill>
                <a:latin typeface="Roboto"/>
                <a:ea typeface="Roboto"/>
                <a:cs typeface="Roboto"/>
                <a:sym typeface="Roboto"/>
              </a:rPr>
              <a:t>=</a:t>
            </a:r>
            <a:r>
              <a:rPr lang="en" sz="1000">
                <a:solidFill>
                  <a:srgbClr val="E1E4E8"/>
                </a:solidFill>
                <a:latin typeface="Roboto"/>
                <a:ea typeface="Roboto"/>
                <a:cs typeface="Roboto"/>
                <a:sym typeface="Roboto"/>
              </a:rPr>
              <a:t> </a:t>
            </a:r>
            <a:r>
              <a:rPr lang="en" sz="1000">
                <a:solidFill>
                  <a:srgbClr val="9ECBFF"/>
                </a:solidFill>
                <a:latin typeface="Roboto"/>
                <a:ea typeface="Roboto"/>
                <a:cs typeface="Roboto"/>
                <a:sym typeface="Roboto"/>
              </a:rPr>
              <a:t>"data/Steel_Plates_Processed_Dataset.csv"</a:t>
            </a:r>
            <a:r>
              <a:rPr lang="en" sz="1000">
                <a:solidFill>
                  <a:srgbClr val="E1E4E8"/>
                </a:solidFill>
                <a:latin typeface="Roboto"/>
                <a:ea typeface="Roboto"/>
                <a:cs typeface="Roboto"/>
                <a:sym typeface="Roboto"/>
              </a:rPr>
              <a:t>  </a:t>
            </a:r>
            <a:r>
              <a:rPr lang="en" sz="1000">
                <a:solidFill>
                  <a:srgbClr val="6A737D"/>
                </a:solidFill>
                <a:latin typeface="Roboto"/>
                <a:ea typeface="Roboto"/>
                <a:cs typeface="Roboto"/>
                <a:sym typeface="Roboto"/>
              </a:rPr>
              <a:t># Replace with your file path</a:t>
            </a:r>
            <a:endParaRPr sz="10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E1E4E8"/>
                </a:solidFill>
                <a:latin typeface="Roboto"/>
                <a:ea typeface="Roboto"/>
                <a:cs typeface="Roboto"/>
                <a:sym typeface="Roboto"/>
              </a:rPr>
              <a:t>data </a:t>
            </a:r>
            <a:r>
              <a:rPr lang="en" sz="1000">
                <a:solidFill>
                  <a:srgbClr val="F97583"/>
                </a:solidFill>
                <a:latin typeface="Roboto"/>
                <a:ea typeface="Roboto"/>
                <a:cs typeface="Roboto"/>
                <a:sym typeface="Roboto"/>
              </a:rPr>
              <a:t>=</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pd</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read_csv</a:t>
            </a:r>
            <a:r>
              <a:rPr lang="en" sz="1000">
                <a:solidFill>
                  <a:srgbClr val="E1E4E8"/>
                </a:solidFill>
                <a:latin typeface="Roboto"/>
                <a:ea typeface="Roboto"/>
                <a:cs typeface="Roboto"/>
                <a:sym typeface="Roboto"/>
              </a:rPr>
              <a:t>(file_path)</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6A737D"/>
                </a:solidFill>
                <a:latin typeface="Roboto"/>
                <a:ea typeface="Roboto"/>
                <a:cs typeface="Roboto"/>
                <a:sym typeface="Roboto"/>
              </a:rPr>
              <a:t># Display the first few rows to understand the data structure</a:t>
            </a:r>
            <a:endParaRPr sz="10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B392F0"/>
                </a:solidFill>
                <a:latin typeface="Roboto"/>
                <a:ea typeface="Roboto"/>
                <a:cs typeface="Roboto"/>
                <a:sym typeface="Roboto"/>
              </a:rPr>
              <a:t>print</a:t>
            </a:r>
            <a:r>
              <a:rPr lang="en" sz="1000">
                <a:solidFill>
                  <a:srgbClr val="E1E4E8"/>
                </a:solidFill>
                <a:latin typeface="Roboto"/>
                <a:ea typeface="Roboto"/>
                <a:cs typeface="Roboto"/>
                <a:sym typeface="Roboto"/>
              </a:rPr>
              <a:t>(data.</a:t>
            </a:r>
            <a:r>
              <a:rPr lang="en" sz="1000">
                <a:solidFill>
                  <a:srgbClr val="B392F0"/>
                </a:solidFill>
                <a:latin typeface="Roboto"/>
                <a:ea typeface="Roboto"/>
                <a:cs typeface="Roboto"/>
                <a:sym typeface="Roboto"/>
              </a:rPr>
              <a:t>head</a:t>
            </a:r>
            <a:r>
              <a:rPr lang="en" sz="1000">
                <a:solidFill>
                  <a:srgbClr val="E1E4E8"/>
                </a:solidFill>
                <a:latin typeface="Roboto"/>
                <a:ea typeface="Roboto"/>
                <a:cs typeface="Roboto"/>
                <a:sym typeface="Roboto"/>
              </a:rPr>
              <a:t>())</a:t>
            </a:r>
            <a:endParaRPr sz="1000">
              <a:solidFill>
                <a:srgbClr val="E1E4E8"/>
              </a:solidFill>
              <a:latin typeface="Roboto"/>
              <a:ea typeface="Roboto"/>
              <a:cs typeface="Roboto"/>
              <a:sym typeface="Roboto"/>
            </a:endParaRPr>
          </a:p>
          <a:p>
            <a:pPr marL="0" lvl="0" indent="0" algn="l" rtl="0">
              <a:spcBef>
                <a:spcPts val="0"/>
              </a:spcBef>
              <a:spcAft>
                <a:spcPts val="0"/>
              </a:spcAft>
              <a:buNone/>
            </a:pPr>
            <a:endParaRPr sz="1000">
              <a:solidFill>
                <a:srgbClr val="000000"/>
              </a:solidFill>
              <a:latin typeface="Roboto"/>
              <a:ea typeface="Roboto"/>
              <a:cs typeface="Roboto"/>
              <a:sym typeface="Roboto"/>
            </a:endParaRPr>
          </a:p>
        </p:txBody>
      </p:sp>
      <p:sp>
        <p:nvSpPr>
          <p:cNvPr id="477" name="Google Shape;477;p41"/>
          <p:cNvSpPr txBox="1">
            <a:spLocks noGrp="1"/>
          </p:cNvSpPr>
          <p:nvPr>
            <p:ph type="subTitle" idx="1"/>
          </p:nvPr>
        </p:nvSpPr>
        <p:spPr>
          <a:xfrm>
            <a:off x="2703000" y="1578875"/>
            <a:ext cx="2703000" cy="3524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solidFill>
                  <a:srgbClr val="F97583"/>
                </a:solidFill>
                <a:latin typeface="Roboto"/>
                <a:ea typeface="Roboto"/>
                <a:cs typeface="Roboto"/>
                <a:sym typeface="Roboto"/>
              </a:rPr>
              <a:t>import</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numpy</a:t>
            </a:r>
            <a:r>
              <a:rPr lang="en" sz="1000">
                <a:solidFill>
                  <a:srgbClr val="E1E4E8"/>
                </a:solidFill>
                <a:latin typeface="Roboto"/>
                <a:ea typeface="Roboto"/>
                <a:cs typeface="Roboto"/>
                <a:sym typeface="Roboto"/>
              </a:rPr>
              <a:t> </a:t>
            </a:r>
            <a:r>
              <a:rPr lang="en" sz="1000">
                <a:solidFill>
                  <a:srgbClr val="F97583"/>
                </a:solidFill>
                <a:latin typeface="Roboto"/>
                <a:ea typeface="Roboto"/>
                <a:cs typeface="Roboto"/>
                <a:sym typeface="Roboto"/>
              </a:rPr>
              <a:t>as</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np</a:t>
            </a:r>
            <a:endParaRPr sz="10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F97583"/>
                </a:solidFill>
                <a:latin typeface="Roboto"/>
                <a:ea typeface="Roboto"/>
                <a:cs typeface="Roboto"/>
                <a:sym typeface="Roboto"/>
              </a:rPr>
              <a:t>import</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matplotlib</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pyplot</a:t>
            </a:r>
            <a:r>
              <a:rPr lang="en" sz="1000">
                <a:solidFill>
                  <a:srgbClr val="E1E4E8"/>
                </a:solidFill>
                <a:latin typeface="Roboto"/>
                <a:ea typeface="Roboto"/>
                <a:cs typeface="Roboto"/>
                <a:sym typeface="Roboto"/>
              </a:rPr>
              <a:t> </a:t>
            </a:r>
            <a:r>
              <a:rPr lang="en" sz="1000">
                <a:solidFill>
                  <a:srgbClr val="F97583"/>
                </a:solidFill>
                <a:latin typeface="Roboto"/>
                <a:ea typeface="Roboto"/>
                <a:cs typeface="Roboto"/>
                <a:sym typeface="Roboto"/>
              </a:rPr>
              <a:t>as</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plt</a:t>
            </a:r>
            <a:endParaRPr sz="10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6A737D"/>
                </a:solidFill>
                <a:latin typeface="Roboto"/>
                <a:ea typeface="Roboto"/>
                <a:cs typeface="Roboto"/>
                <a:sym typeface="Roboto"/>
              </a:rPr>
              <a:t># Define parameters</a:t>
            </a:r>
            <a:endParaRPr sz="10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E1E4E8"/>
                </a:solidFill>
                <a:latin typeface="Roboto"/>
                <a:ea typeface="Roboto"/>
                <a:cs typeface="Roboto"/>
                <a:sym typeface="Roboto"/>
              </a:rPr>
              <a:t>sample_size </a:t>
            </a:r>
            <a:r>
              <a:rPr lang="en" sz="1000">
                <a:solidFill>
                  <a:srgbClr val="F97583"/>
                </a:solidFill>
                <a:latin typeface="Roboto"/>
                <a:ea typeface="Roboto"/>
                <a:cs typeface="Roboto"/>
                <a:sym typeface="Roboto"/>
              </a:rPr>
              <a:t>=</a:t>
            </a:r>
            <a:r>
              <a:rPr lang="en" sz="1000">
                <a:solidFill>
                  <a:srgbClr val="E1E4E8"/>
                </a:solidFill>
                <a:latin typeface="Roboto"/>
                <a:ea typeface="Roboto"/>
                <a:cs typeface="Roboto"/>
                <a:sym typeface="Roboto"/>
              </a:rPr>
              <a:t> </a:t>
            </a:r>
            <a:r>
              <a:rPr lang="en" sz="1000">
                <a:solidFill>
                  <a:srgbClr val="79B8FF"/>
                </a:solidFill>
                <a:latin typeface="Roboto"/>
                <a:ea typeface="Roboto"/>
                <a:cs typeface="Roboto"/>
                <a:sym typeface="Roboto"/>
              </a:rPr>
              <a:t>15</a:t>
            </a:r>
            <a:r>
              <a:rPr lang="en" sz="1000">
                <a:solidFill>
                  <a:srgbClr val="E1E4E8"/>
                </a:solidFill>
                <a:latin typeface="Roboto"/>
                <a:ea typeface="Roboto"/>
                <a:cs typeface="Roboto"/>
                <a:sym typeface="Roboto"/>
              </a:rPr>
              <a:t>  </a:t>
            </a:r>
            <a:r>
              <a:rPr lang="en" sz="1000">
                <a:solidFill>
                  <a:srgbClr val="6A737D"/>
                </a:solidFill>
                <a:latin typeface="Roboto"/>
                <a:ea typeface="Roboto"/>
                <a:cs typeface="Roboto"/>
                <a:sym typeface="Roboto"/>
              </a:rPr>
              <a:t># Larger sample size (&gt; 10)</a:t>
            </a:r>
            <a:endParaRPr sz="10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E1E4E8"/>
                </a:solidFill>
                <a:latin typeface="Roboto"/>
                <a:ea typeface="Roboto"/>
                <a:cs typeface="Roboto"/>
                <a:sym typeface="Roboto"/>
              </a:rPr>
              <a:t>num_samples </a:t>
            </a:r>
            <a:r>
              <a:rPr lang="en" sz="1000">
                <a:solidFill>
                  <a:srgbClr val="F97583"/>
                </a:solidFill>
                <a:latin typeface="Roboto"/>
                <a:ea typeface="Roboto"/>
                <a:cs typeface="Roboto"/>
                <a:sym typeface="Roboto"/>
              </a:rPr>
              <a:t>=</a:t>
            </a:r>
            <a:r>
              <a:rPr lang="en" sz="1000">
                <a:solidFill>
                  <a:srgbClr val="E1E4E8"/>
                </a:solidFill>
                <a:latin typeface="Roboto"/>
                <a:ea typeface="Roboto"/>
                <a:cs typeface="Roboto"/>
                <a:sym typeface="Roboto"/>
              </a:rPr>
              <a:t> </a:t>
            </a:r>
            <a:r>
              <a:rPr lang="en" sz="1000">
                <a:solidFill>
                  <a:srgbClr val="79B8FF"/>
                </a:solidFill>
                <a:latin typeface="Roboto"/>
                <a:ea typeface="Roboto"/>
                <a:cs typeface="Roboto"/>
                <a:sym typeface="Roboto"/>
              </a:rPr>
              <a:t>len</a:t>
            </a:r>
            <a:r>
              <a:rPr lang="en" sz="1000">
                <a:solidFill>
                  <a:srgbClr val="E1E4E8"/>
                </a:solidFill>
                <a:latin typeface="Roboto"/>
                <a:ea typeface="Roboto"/>
                <a:cs typeface="Roboto"/>
                <a:sym typeface="Roboto"/>
              </a:rPr>
              <a:t>(data) </a:t>
            </a:r>
            <a:r>
              <a:rPr lang="en" sz="1000">
                <a:solidFill>
                  <a:srgbClr val="F97583"/>
                </a:solidFill>
                <a:latin typeface="Roboto"/>
                <a:ea typeface="Roboto"/>
                <a:cs typeface="Roboto"/>
                <a:sym typeface="Roboto"/>
              </a:rPr>
              <a:t>//</a:t>
            </a:r>
            <a:r>
              <a:rPr lang="en" sz="1000">
                <a:solidFill>
                  <a:srgbClr val="E1E4E8"/>
                </a:solidFill>
                <a:latin typeface="Roboto"/>
                <a:ea typeface="Roboto"/>
                <a:cs typeface="Roboto"/>
                <a:sym typeface="Roboto"/>
              </a:rPr>
              <a:t> sample_size</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E1E4E8"/>
                </a:solidFill>
                <a:latin typeface="Roboto"/>
                <a:ea typeface="Roboto"/>
                <a:cs typeface="Roboto"/>
                <a:sym typeface="Roboto"/>
              </a:rPr>
              <a:t>subgroups </a:t>
            </a:r>
            <a:r>
              <a:rPr lang="en" sz="1000">
                <a:solidFill>
                  <a:srgbClr val="F97583"/>
                </a:solidFill>
                <a:latin typeface="Roboto"/>
                <a:ea typeface="Roboto"/>
                <a:cs typeface="Roboto"/>
                <a:sym typeface="Roboto"/>
              </a:rPr>
              <a:t>=</a:t>
            </a:r>
            <a:r>
              <a:rPr lang="en" sz="1000">
                <a:solidFill>
                  <a:srgbClr val="E1E4E8"/>
                </a:solidFill>
                <a:latin typeface="Roboto"/>
                <a:ea typeface="Roboto"/>
                <a:cs typeface="Roboto"/>
                <a:sym typeface="Roboto"/>
              </a:rPr>
              <a:t> data[</a:t>
            </a:r>
            <a:r>
              <a:rPr lang="en" sz="1000">
                <a:solidFill>
                  <a:srgbClr val="9ECBFF"/>
                </a:solidFill>
                <a:latin typeface="Roboto"/>
                <a:ea typeface="Roboto"/>
                <a:cs typeface="Roboto"/>
                <a:sym typeface="Roboto"/>
              </a:rPr>
              <a:t>"X_Minimum"</a:t>
            </a:r>
            <a:r>
              <a:rPr lang="en" sz="1000">
                <a:solidFill>
                  <a:srgbClr val="E1E4E8"/>
                </a:solidFill>
                <a:latin typeface="Roboto"/>
                <a:ea typeface="Roboto"/>
                <a:cs typeface="Roboto"/>
                <a:sym typeface="Roboto"/>
              </a:rPr>
              <a:t>][: num_samples </a:t>
            </a:r>
            <a:r>
              <a:rPr lang="en" sz="1000">
                <a:solidFill>
                  <a:srgbClr val="F97583"/>
                </a:solidFill>
                <a:latin typeface="Roboto"/>
                <a:ea typeface="Roboto"/>
                <a:cs typeface="Roboto"/>
                <a:sym typeface="Roboto"/>
              </a:rPr>
              <a:t>*</a:t>
            </a:r>
            <a:r>
              <a:rPr lang="en" sz="1000">
                <a:solidFill>
                  <a:srgbClr val="E1E4E8"/>
                </a:solidFill>
                <a:latin typeface="Roboto"/>
                <a:ea typeface="Roboto"/>
                <a:cs typeface="Roboto"/>
                <a:sym typeface="Roboto"/>
              </a:rPr>
              <a:t> sample_size].values.</a:t>
            </a:r>
            <a:r>
              <a:rPr lang="en" sz="1000">
                <a:solidFill>
                  <a:srgbClr val="B392F0"/>
                </a:solidFill>
                <a:latin typeface="Roboto"/>
                <a:ea typeface="Roboto"/>
                <a:cs typeface="Roboto"/>
                <a:sym typeface="Roboto"/>
              </a:rPr>
              <a:t>reshape</a:t>
            </a:r>
            <a:r>
              <a:rPr lang="en" sz="1000">
                <a:solidFill>
                  <a:srgbClr val="E1E4E8"/>
                </a:solidFill>
                <a:latin typeface="Roboto"/>
                <a:ea typeface="Roboto"/>
                <a:cs typeface="Roboto"/>
                <a:sym typeface="Roboto"/>
              </a:rPr>
              <a:t>(</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E1E4E8"/>
                </a:solidFill>
                <a:latin typeface="Roboto"/>
                <a:ea typeface="Roboto"/>
                <a:cs typeface="Roboto"/>
                <a:sym typeface="Roboto"/>
              </a:rPr>
              <a:t>    num_samples, sample_size</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E1E4E8"/>
                </a:solidFill>
                <a:latin typeface="Roboto"/>
                <a:ea typeface="Roboto"/>
                <a:cs typeface="Roboto"/>
                <a:sym typeface="Roboto"/>
              </a:rPr>
              <a:t>)</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1000">
              <a:solidFill>
                <a:srgbClr val="E1E4E8"/>
              </a:solidFill>
              <a:latin typeface="Roboto"/>
              <a:ea typeface="Roboto"/>
              <a:cs typeface="Roboto"/>
              <a:sym typeface="Roboto"/>
            </a:endParaRPr>
          </a:p>
          <a:p>
            <a:pPr marL="0" lvl="0" indent="0" algn="l" rtl="0">
              <a:spcBef>
                <a:spcPts val="0"/>
              </a:spcBef>
              <a:spcAft>
                <a:spcPts val="0"/>
              </a:spcAft>
              <a:buNone/>
            </a:pPr>
            <a:endParaRPr sz="1000">
              <a:solidFill>
                <a:srgbClr val="000000"/>
              </a:solidFill>
              <a:latin typeface="Roboto"/>
              <a:ea typeface="Roboto"/>
              <a:cs typeface="Roboto"/>
              <a:sym typeface="Roboto"/>
            </a:endParaRPr>
          </a:p>
        </p:txBody>
      </p:sp>
      <p:sp>
        <p:nvSpPr>
          <p:cNvPr id="478" name="Google Shape;478;p41"/>
          <p:cNvSpPr txBox="1">
            <a:spLocks noGrp="1"/>
          </p:cNvSpPr>
          <p:nvPr>
            <p:ph type="subTitle" idx="1"/>
          </p:nvPr>
        </p:nvSpPr>
        <p:spPr>
          <a:xfrm>
            <a:off x="73850" y="1092100"/>
            <a:ext cx="3947100" cy="4050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latin typeface="Courier New"/>
                <a:ea typeface="Courier New"/>
                <a:cs typeface="Courier New"/>
                <a:sym typeface="Courier New"/>
              </a:rPr>
              <a:t>quality-methods-project-SPC charts.ipynb</a:t>
            </a:r>
            <a:endParaRPr sz="1000">
              <a:latin typeface="Courier New"/>
              <a:ea typeface="Courier New"/>
              <a:cs typeface="Courier New"/>
              <a:sym typeface="Courier New"/>
            </a:endParaRPr>
          </a:p>
          <a:p>
            <a:pPr marL="0" lvl="0" indent="0" algn="l" rtl="0">
              <a:lnSpc>
                <a:spcPct val="130434"/>
              </a:lnSpc>
              <a:spcBef>
                <a:spcPts val="0"/>
              </a:spcBef>
              <a:spcAft>
                <a:spcPts val="0"/>
              </a:spcAft>
              <a:buNone/>
            </a:pPr>
            <a:endParaRPr sz="1000">
              <a:latin typeface="Courier New"/>
              <a:ea typeface="Courier New"/>
              <a:cs typeface="Courier New"/>
              <a:sym typeface="Courier New"/>
            </a:endParaRPr>
          </a:p>
          <a:p>
            <a:pPr marL="0" lvl="0" indent="0" algn="l" rtl="0">
              <a:spcBef>
                <a:spcPts val="0"/>
              </a:spcBef>
              <a:spcAft>
                <a:spcPts val="0"/>
              </a:spcAft>
              <a:buNone/>
            </a:pPr>
            <a:endParaRPr sz="100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subTitle" idx="1"/>
          </p:nvPr>
        </p:nvSpPr>
        <p:spPr>
          <a:xfrm>
            <a:off x="319075" y="527050"/>
            <a:ext cx="4255500" cy="58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Arial"/>
                <a:ea typeface="Arial"/>
                <a:cs typeface="Arial"/>
                <a:sym typeface="Arial"/>
              </a:rPr>
              <a:t>Definition of the Product</a:t>
            </a:r>
            <a:endParaRPr sz="2400" b="1">
              <a:latin typeface="Arial"/>
              <a:ea typeface="Arial"/>
              <a:cs typeface="Arial"/>
              <a:sym typeface="Arial"/>
            </a:endParaRPr>
          </a:p>
        </p:txBody>
      </p:sp>
      <p:sp>
        <p:nvSpPr>
          <p:cNvPr id="290" name="Google Shape;290;p15"/>
          <p:cNvSpPr txBox="1"/>
          <p:nvPr/>
        </p:nvSpPr>
        <p:spPr>
          <a:xfrm>
            <a:off x="319075" y="1115950"/>
            <a:ext cx="4638600" cy="17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t>Steel plates are flat, rectangular metal plates made of steel. They vary in thickness, strength, and quality depending on their intended application. </a:t>
            </a:r>
            <a:endParaRPr sz="1700"/>
          </a:p>
        </p:txBody>
      </p:sp>
      <p:pic>
        <p:nvPicPr>
          <p:cNvPr id="291" name="Google Shape;291;p15"/>
          <p:cNvPicPr preferRelativeResize="0"/>
          <p:nvPr/>
        </p:nvPicPr>
        <p:blipFill>
          <a:blip r:embed="rId3">
            <a:alphaModFix/>
          </a:blip>
          <a:stretch>
            <a:fillRect/>
          </a:stretch>
        </p:blipFill>
        <p:spPr>
          <a:xfrm>
            <a:off x="366425" y="2842150"/>
            <a:ext cx="3960049" cy="2023250"/>
          </a:xfrm>
          <a:prstGeom prst="rect">
            <a:avLst/>
          </a:prstGeom>
          <a:noFill/>
          <a:ln>
            <a:noFill/>
          </a:ln>
        </p:spPr>
      </p:pic>
      <p:sp>
        <p:nvSpPr>
          <p:cNvPr id="292" name="Google Shape;292;p15"/>
          <p:cNvSpPr txBox="1">
            <a:spLocks noGrp="1"/>
          </p:cNvSpPr>
          <p:nvPr>
            <p:ph type="subTitle" idx="1"/>
          </p:nvPr>
        </p:nvSpPr>
        <p:spPr>
          <a:xfrm>
            <a:off x="4849575" y="2842150"/>
            <a:ext cx="3687300" cy="58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a:latin typeface="Arial"/>
                <a:ea typeface="Arial"/>
                <a:cs typeface="Arial"/>
                <a:sym typeface="Arial"/>
              </a:rPr>
              <a:t>Scope of the Usage</a:t>
            </a:r>
            <a:endParaRPr sz="2400" b="1">
              <a:latin typeface="Arial"/>
              <a:ea typeface="Arial"/>
              <a:cs typeface="Arial"/>
              <a:sym typeface="Arial"/>
            </a:endParaRPr>
          </a:p>
        </p:txBody>
      </p:sp>
      <p:sp>
        <p:nvSpPr>
          <p:cNvPr id="293" name="Google Shape;293;p15"/>
          <p:cNvSpPr txBox="1"/>
          <p:nvPr/>
        </p:nvSpPr>
        <p:spPr>
          <a:xfrm>
            <a:off x="4849575" y="3431050"/>
            <a:ext cx="3348300" cy="16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t>Steel sheets are used in a variety of industries, including construction, automotive, and aerospace.</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2"/>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484" name="Google Shape;484;p42"/>
          <p:cNvSpPr txBox="1">
            <a:spLocks noGrp="1"/>
          </p:cNvSpPr>
          <p:nvPr>
            <p:ph type="subTitle" idx="1"/>
          </p:nvPr>
        </p:nvSpPr>
        <p:spPr>
          <a:xfrm>
            <a:off x="0" y="781200"/>
            <a:ext cx="2703000" cy="4259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800">
                <a:solidFill>
                  <a:srgbClr val="6A737D"/>
                </a:solidFill>
                <a:latin typeface="Roboto"/>
                <a:ea typeface="Roboto"/>
                <a:cs typeface="Roboto"/>
                <a:sym typeface="Roboto"/>
              </a:rPr>
              <a:t># Calculate subgroup means and standard deviations</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subgroup_means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np</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mean</a:t>
            </a:r>
            <a:r>
              <a:rPr lang="en" sz="800">
                <a:solidFill>
                  <a:srgbClr val="E1E4E8"/>
                </a:solidFill>
                <a:latin typeface="Roboto"/>
                <a:ea typeface="Roboto"/>
                <a:cs typeface="Roboto"/>
                <a:sym typeface="Roboto"/>
              </a:rPr>
              <a:t>(subgroups, </a:t>
            </a:r>
            <a:r>
              <a:rPr lang="en" sz="800">
                <a:solidFill>
                  <a:srgbClr val="FFAB70"/>
                </a:solidFill>
                <a:latin typeface="Roboto"/>
                <a:ea typeface="Roboto"/>
                <a:cs typeface="Roboto"/>
                <a:sym typeface="Roboto"/>
              </a:rPr>
              <a:t>axis</a:t>
            </a:r>
            <a:r>
              <a:rPr lang="en" sz="800">
                <a:solidFill>
                  <a:srgbClr val="F97583"/>
                </a:solidFill>
                <a:latin typeface="Roboto"/>
                <a:ea typeface="Roboto"/>
                <a:cs typeface="Roboto"/>
                <a:sym typeface="Roboto"/>
              </a:rPr>
              <a:t>=</a:t>
            </a:r>
            <a:r>
              <a:rPr lang="en" sz="800">
                <a:solidFill>
                  <a:srgbClr val="79B8FF"/>
                </a:solidFill>
                <a:latin typeface="Roboto"/>
                <a:ea typeface="Roboto"/>
                <a:cs typeface="Roboto"/>
                <a:sym typeface="Roboto"/>
              </a:rPr>
              <a:t>1</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subgroup_stds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np</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std</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subgroups, </a:t>
            </a:r>
            <a:r>
              <a:rPr lang="en" sz="800">
                <a:solidFill>
                  <a:srgbClr val="FFAB70"/>
                </a:solidFill>
                <a:latin typeface="Roboto"/>
                <a:ea typeface="Roboto"/>
                <a:cs typeface="Roboto"/>
                <a:sym typeface="Roboto"/>
              </a:rPr>
              <a:t>axis</a:t>
            </a:r>
            <a:r>
              <a:rPr lang="en" sz="800">
                <a:solidFill>
                  <a:srgbClr val="F97583"/>
                </a:solidFill>
                <a:latin typeface="Roboto"/>
                <a:ea typeface="Roboto"/>
                <a:cs typeface="Roboto"/>
                <a:sym typeface="Roboto"/>
              </a:rPr>
              <a:t>=</a:t>
            </a:r>
            <a:r>
              <a:rPr lang="en" sz="800">
                <a:solidFill>
                  <a:srgbClr val="79B8FF"/>
                </a:solidFill>
                <a:latin typeface="Roboto"/>
                <a:ea typeface="Roboto"/>
                <a:cs typeface="Roboto"/>
                <a:sym typeface="Roboto"/>
              </a:rPr>
              <a:t>1</a:t>
            </a: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ddof</a:t>
            </a:r>
            <a:r>
              <a:rPr lang="en" sz="800">
                <a:solidFill>
                  <a:srgbClr val="F97583"/>
                </a:solidFill>
                <a:latin typeface="Roboto"/>
                <a:ea typeface="Roboto"/>
                <a:cs typeface="Roboto"/>
                <a:sym typeface="Roboto"/>
              </a:rPr>
              <a:t>=</a:t>
            </a:r>
            <a:r>
              <a:rPr lang="en" sz="800">
                <a:solidFill>
                  <a:srgbClr val="79B8FF"/>
                </a:solidFill>
                <a:latin typeface="Roboto"/>
                <a:ea typeface="Roboto"/>
                <a:cs typeface="Roboto"/>
                <a:sym typeface="Roboto"/>
              </a:rPr>
              <a:t>1</a:t>
            </a:r>
            <a:endParaRPr sz="8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6A737D"/>
                </a:solidFill>
                <a:latin typeface="Roboto"/>
                <a:ea typeface="Roboto"/>
                <a:cs typeface="Roboto"/>
                <a:sym typeface="Roboto"/>
              </a:rPr>
              <a:t># Use ddof=1 for sample standard deviation</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6A737D"/>
                </a:solidFill>
                <a:latin typeface="Roboto"/>
                <a:ea typeface="Roboto"/>
                <a:cs typeface="Roboto"/>
                <a:sym typeface="Roboto"/>
              </a:rPr>
              <a:t># Calculate overall mean and mean standard deviation</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X_double_bar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np</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mean</a:t>
            </a:r>
            <a:r>
              <a:rPr lang="en" sz="800">
                <a:solidFill>
                  <a:srgbClr val="E1E4E8"/>
                </a:solidFill>
                <a:latin typeface="Roboto"/>
                <a:ea typeface="Roboto"/>
                <a:cs typeface="Roboto"/>
                <a:sym typeface="Roboto"/>
              </a:rPr>
              <a:t>(subgroup_means)</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S_bar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np</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mean</a:t>
            </a:r>
            <a:r>
              <a:rPr lang="en" sz="800">
                <a:solidFill>
                  <a:srgbClr val="E1E4E8"/>
                </a:solidFill>
                <a:latin typeface="Roboto"/>
                <a:ea typeface="Roboto"/>
                <a:cs typeface="Roboto"/>
                <a:sym typeface="Roboto"/>
              </a:rPr>
              <a:t>(subgroup_stds)</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6A737D"/>
                </a:solidFill>
                <a:latin typeface="Roboto"/>
                <a:ea typeface="Roboto"/>
                <a:cs typeface="Roboto"/>
                <a:sym typeface="Roboto"/>
              </a:rPr>
              <a:t># Control limits for X-bar chart</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79B8FF"/>
                </a:solidFill>
                <a:latin typeface="Roboto"/>
                <a:ea typeface="Roboto"/>
                <a:cs typeface="Roboto"/>
                <a:sym typeface="Roboto"/>
              </a:rPr>
              <a:t>A3</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79B8FF"/>
                </a:solidFill>
                <a:latin typeface="Roboto"/>
                <a:ea typeface="Roboto"/>
                <a:cs typeface="Roboto"/>
                <a:sym typeface="Roboto"/>
              </a:rPr>
              <a:t>0.267</a:t>
            </a:r>
            <a:r>
              <a:rPr lang="en" sz="800">
                <a:solidFill>
                  <a:srgbClr val="E1E4E8"/>
                </a:solidFill>
                <a:latin typeface="Roboto"/>
                <a:ea typeface="Roboto"/>
                <a:cs typeface="Roboto"/>
                <a:sym typeface="Roboto"/>
              </a:rPr>
              <a:t>  </a:t>
            </a:r>
            <a:r>
              <a:rPr lang="en" sz="800">
                <a:solidFill>
                  <a:srgbClr val="6A737D"/>
                </a:solidFill>
                <a:latin typeface="Roboto"/>
                <a:ea typeface="Roboto"/>
                <a:cs typeface="Roboto"/>
                <a:sym typeface="Roboto"/>
              </a:rPr>
              <a:t># Constant for sample size 15 (from SPC control chart constants table)</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79B8FF"/>
                </a:solidFill>
                <a:latin typeface="Roboto"/>
                <a:ea typeface="Roboto"/>
                <a:cs typeface="Roboto"/>
                <a:sym typeface="Roboto"/>
              </a:rPr>
              <a:t>UCL_X</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X_double_bar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79B8FF"/>
                </a:solidFill>
                <a:latin typeface="Roboto"/>
                <a:ea typeface="Roboto"/>
                <a:cs typeface="Roboto"/>
                <a:sym typeface="Roboto"/>
              </a:rPr>
              <a:t>A3</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S_bar</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79B8FF"/>
                </a:solidFill>
                <a:latin typeface="Roboto"/>
                <a:ea typeface="Roboto"/>
                <a:cs typeface="Roboto"/>
                <a:sym typeface="Roboto"/>
              </a:rPr>
              <a:t>LCL_X</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X_double_bar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79B8FF"/>
                </a:solidFill>
                <a:latin typeface="Roboto"/>
                <a:ea typeface="Roboto"/>
                <a:cs typeface="Roboto"/>
                <a:sym typeface="Roboto"/>
              </a:rPr>
              <a:t>A3</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S_bar</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6A737D"/>
                </a:solidFill>
                <a:latin typeface="Roboto"/>
                <a:ea typeface="Roboto"/>
                <a:cs typeface="Roboto"/>
                <a:sym typeface="Roboto"/>
              </a:rPr>
              <a:t># Control limits for S chart</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79B8FF"/>
                </a:solidFill>
                <a:latin typeface="Roboto"/>
                <a:ea typeface="Roboto"/>
                <a:cs typeface="Roboto"/>
                <a:sym typeface="Roboto"/>
              </a:rPr>
              <a:t>B4</a:t>
            </a:r>
            <a:r>
              <a:rPr lang="en" sz="800">
                <a:solidFill>
                  <a:srgbClr val="E1E4E8"/>
                </a:solidFill>
                <a:latin typeface="Roboto"/>
                <a:ea typeface="Roboto"/>
                <a:cs typeface="Roboto"/>
                <a:sym typeface="Roboto"/>
              </a:rPr>
              <a:t>, </a:t>
            </a:r>
            <a:r>
              <a:rPr lang="en" sz="800">
                <a:solidFill>
                  <a:srgbClr val="79B8FF"/>
                </a:solidFill>
                <a:latin typeface="Roboto"/>
                <a:ea typeface="Roboto"/>
                <a:cs typeface="Roboto"/>
                <a:sym typeface="Roboto"/>
              </a:rPr>
              <a:t>B3</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79B8FF"/>
                </a:solidFill>
                <a:latin typeface="Roboto"/>
                <a:ea typeface="Roboto"/>
                <a:cs typeface="Roboto"/>
                <a:sym typeface="Roboto"/>
              </a:rPr>
              <a:t>1.924</a:t>
            </a:r>
            <a:r>
              <a:rPr lang="en" sz="800">
                <a:solidFill>
                  <a:srgbClr val="E1E4E8"/>
                </a:solidFill>
                <a:latin typeface="Roboto"/>
                <a:ea typeface="Roboto"/>
                <a:cs typeface="Roboto"/>
                <a:sym typeface="Roboto"/>
              </a:rPr>
              <a:t>, </a:t>
            </a:r>
            <a:r>
              <a:rPr lang="en" sz="800">
                <a:solidFill>
                  <a:srgbClr val="79B8FF"/>
                </a:solidFill>
                <a:latin typeface="Roboto"/>
                <a:ea typeface="Roboto"/>
                <a:cs typeface="Roboto"/>
                <a:sym typeface="Roboto"/>
              </a:rPr>
              <a:t>0.076</a:t>
            </a:r>
            <a:r>
              <a:rPr lang="en" sz="800">
                <a:solidFill>
                  <a:srgbClr val="E1E4E8"/>
                </a:solidFill>
                <a:latin typeface="Roboto"/>
                <a:ea typeface="Roboto"/>
                <a:cs typeface="Roboto"/>
                <a:sym typeface="Roboto"/>
              </a:rPr>
              <a:t>  </a:t>
            </a:r>
            <a:r>
              <a:rPr lang="en" sz="800">
                <a:solidFill>
                  <a:srgbClr val="6A737D"/>
                </a:solidFill>
                <a:latin typeface="Roboto"/>
                <a:ea typeface="Roboto"/>
                <a:cs typeface="Roboto"/>
                <a:sym typeface="Roboto"/>
              </a:rPr>
              <a:t># Constants for sample size 15</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79B8FF"/>
                </a:solidFill>
                <a:latin typeface="Roboto"/>
                <a:ea typeface="Roboto"/>
                <a:cs typeface="Roboto"/>
                <a:sym typeface="Roboto"/>
              </a:rPr>
              <a:t>UCL_S</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79B8FF"/>
                </a:solidFill>
                <a:latin typeface="Roboto"/>
                <a:ea typeface="Roboto"/>
                <a:cs typeface="Roboto"/>
                <a:sym typeface="Roboto"/>
              </a:rPr>
              <a:t>B4</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S_bar</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79B8FF"/>
                </a:solidFill>
                <a:latin typeface="Roboto"/>
                <a:ea typeface="Roboto"/>
                <a:cs typeface="Roboto"/>
                <a:sym typeface="Roboto"/>
              </a:rPr>
              <a:t>LCL_S</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79B8FF"/>
                </a:solidFill>
                <a:latin typeface="Roboto"/>
                <a:ea typeface="Roboto"/>
                <a:cs typeface="Roboto"/>
                <a:sym typeface="Roboto"/>
              </a:rPr>
              <a:t>B3</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S_bar</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spcBef>
                <a:spcPts val="0"/>
              </a:spcBef>
              <a:spcAft>
                <a:spcPts val="0"/>
              </a:spcAft>
              <a:buNone/>
            </a:pPr>
            <a:endParaRPr sz="800">
              <a:solidFill>
                <a:srgbClr val="F97583"/>
              </a:solidFill>
              <a:latin typeface="Roboto"/>
              <a:ea typeface="Roboto"/>
              <a:cs typeface="Roboto"/>
              <a:sym typeface="Roboto"/>
            </a:endParaRPr>
          </a:p>
        </p:txBody>
      </p:sp>
      <p:sp>
        <p:nvSpPr>
          <p:cNvPr id="485" name="Google Shape;485;p42"/>
          <p:cNvSpPr txBox="1">
            <a:spLocks noGrp="1"/>
          </p:cNvSpPr>
          <p:nvPr>
            <p:ph type="subTitle" idx="1"/>
          </p:nvPr>
        </p:nvSpPr>
        <p:spPr>
          <a:xfrm>
            <a:off x="2844950" y="781200"/>
            <a:ext cx="2703000" cy="4259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700">
                <a:solidFill>
                  <a:srgbClr val="6A737D"/>
                </a:solidFill>
                <a:latin typeface="Roboto"/>
                <a:ea typeface="Roboto"/>
                <a:cs typeface="Roboto"/>
                <a:sym typeface="Roboto"/>
              </a:rPr>
              <a:t># Plot X-bar chart</a:t>
            </a:r>
            <a:endParaRPr sz="7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figure</a:t>
            </a:r>
            <a:r>
              <a:rPr lang="en" sz="700">
                <a:solidFill>
                  <a:srgbClr val="E1E4E8"/>
                </a:solidFill>
                <a:latin typeface="Roboto"/>
                <a:ea typeface="Roboto"/>
                <a:cs typeface="Roboto"/>
                <a:sym typeface="Roboto"/>
              </a:rPr>
              <a:t>(</a:t>
            </a:r>
            <a:r>
              <a:rPr lang="en" sz="700">
                <a:solidFill>
                  <a:srgbClr val="FFAB70"/>
                </a:solidFill>
                <a:latin typeface="Roboto"/>
                <a:ea typeface="Roboto"/>
                <a:cs typeface="Roboto"/>
                <a:sym typeface="Roboto"/>
              </a:rPr>
              <a:t>figsize</a:t>
            </a:r>
            <a:r>
              <a:rPr lang="en" sz="700">
                <a:solidFill>
                  <a:srgbClr val="F97583"/>
                </a:solidFill>
                <a:latin typeface="Roboto"/>
                <a:ea typeface="Roboto"/>
                <a:cs typeface="Roboto"/>
                <a:sym typeface="Roboto"/>
              </a:rPr>
              <a:t>=</a:t>
            </a:r>
            <a:r>
              <a:rPr lang="en" sz="700">
                <a:solidFill>
                  <a:srgbClr val="E1E4E8"/>
                </a:solidFill>
                <a:latin typeface="Roboto"/>
                <a:ea typeface="Roboto"/>
                <a:cs typeface="Roboto"/>
                <a:sym typeface="Roboto"/>
              </a:rPr>
              <a:t>(</a:t>
            </a:r>
            <a:r>
              <a:rPr lang="en" sz="700">
                <a:solidFill>
                  <a:srgbClr val="79B8FF"/>
                </a:solidFill>
                <a:latin typeface="Roboto"/>
                <a:ea typeface="Roboto"/>
                <a:cs typeface="Roboto"/>
                <a:sym typeface="Roboto"/>
              </a:rPr>
              <a:t>12</a:t>
            </a:r>
            <a:r>
              <a:rPr lang="en" sz="700">
                <a:solidFill>
                  <a:srgbClr val="E1E4E8"/>
                </a:solidFill>
                <a:latin typeface="Roboto"/>
                <a:ea typeface="Roboto"/>
                <a:cs typeface="Roboto"/>
                <a:sym typeface="Roboto"/>
              </a:rPr>
              <a:t>, </a:t>
            </a:r>
            <a:r>
              <a:rPr lang="en" sz="700">
                <a:solidFill>
                  <a:srgbClr val="79B8FF"/>
                </a:solidFill>
                <a:latin typeface="Roboto"/>
                <a:ea typeface="Roboto"/>
                <a:cs typeface="Roboto"/>
                <a:sym typeface="Roboto"/>
              </a:rPr>
              <a:t>6</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plot</a:t>
            </a:r>
            <a:r>
              <a:rPr lang="en" sz="700">
                <a:solidFill>
                  <a:srgbClr val="E1E4E8"/>
                </a:solidFill>
                <a:latin typeface="Roboto"/>
                <a:ea typeface="Roboto"/>
                <a:cs typeface="Roboto"/>
                <a:sym typeface="Roboto"/>
              </a:rPr>
              <a:t>(subgroup_means, </a:t>
            </a:r>
            <a:r>
              <a:rPr lang="en" sz="700">
                <a:solidFill>
                  <a:srgbClr val="FFAB70"/>
                </a:solidFill>
                <a:latin typeface="Roboto"/>
                <a:ea typeface="Roboto"/>
                <a:cs typeface="Roboto"/>
                <a:sym typeface="Roboto"/>
              </a:rPr>
              <a:t>marker</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"o"</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linestyle</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color</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"b"</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label</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"Subgroup Mean"</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axhline</a:t>
            </a:r>
            <a:r>
              <a:rPr lang="en" sz="700">
                <a:solidFill>
                  <a:srgbClr val="E1E4E8"/>
                </a:solidFill>
                <a:latin typeface="Roboto"/>
                <a:ea typeface="Roboto"/>
                <a:cs typeface="Roboto"/>
                <a:sym typeface="Roboto"/>
              </a:rPr>
              <a:t>(X_double_bar, </a:t>
            </a:r>
            <a:r>
              <a:rPr lang="en" sz="700">
                <a:solidFill>
                  <a:srgbClr val="FFAB70"/>
                </a:solidFill>
                <a:latin typeface="Roboto"/>
                <a:ea typeface="Roboto"/>
                <a:cs typeface="Roboto"/>
                <a:sym typeface="Roboto"/>
              </a:rPr>
              <a:t>color</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"g"</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linestyle</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label</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"Mean"</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axhline</a:t>
            </a:r>
            <a:r>
              <a:rPr lang="en" sz="700">
                <a:solidFill>
                  <a:srgbClr val="E1E4E8"/>
                </a:solidFill>
                <a:latin typeface="Roboto"/>
                <a:ea typeface="Roboto"/>
                <a:cs typeface="Roboto"/>
                <a:sym typeface="Roboto"/>
              </a:rPr>
              <a:t>(</a:t>
            </a:r>
            <a:r>
              <a:rPr lang="en" sz="700">
                <a:solidFill>
                  <a:srgbClr val="79B8FF"/>
                </a:solidFill>
                <a:latin typeface="Roboto"/>
                <a:ea typeface="Roboto"/>
                <a:cs typeface="Roboto"/>
                <a:sym typeface="Roboto"/>
              </a:rPr>
              <a:t>UCL_X</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color</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"r"</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linestyle</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label</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"UCL"</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axhline</a:t>
            </a:r>
            <a:r>
              <a:rPr lang="en" sz="700">
                <a:solidFill>
                  <a:srgbClr val="E1E4E8"/>
                </a:solidFill>
                <a:latin typeface="Roboto"/>
                <a:ea typeface="Roboto"/>
                <a:cs typeface="Roboto"/>
                <a:sym typeface="Roboto"/>
              </a:rPr>
              <a:t>(</a:t>
            </a:r>
            <a:r>
              <a:rPr lang="en" sz="700">
                <a:solidFill>
                  <a:srgbClr val="79B8FF"/>
                </a:solidFill>
                <a:latin typeface="Roboto"/>
                <a:ea typeface="Roboto"/>
                <a:cs typeface="Roboto"/>
                <a:sym typeface="Roboto"/>
              </a:rPr>
              <a:t>LCL_X</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color</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"r"</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linestyle</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label</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"LCL"</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title</a:t>
            </a:r>
            <a:r>
              <a:rPr lang="en" sz="700">
                <a:solidFill>
                  <a:srgbClr val="E1E4E8"/>
                </a:solidFill>
                <a:latin typeface="Roboto"/>
                <a:ea typeface="Roboto"/>
                <a:cs typeface="Roboto"/>
                <a:sym typeface="Roboto"/>
              </a:rPr>
              <a:t>(</a:t>
            </a:r>
            <a:r>
              <a:rPr lang="en" sz="700">
                <a:solidFill>
                  <a:srgbClr val="9ECBFF"/>
                </a:solidFill>
                <a:latin typeface="Roboto"/>
                <a:ea typeface="Roboto"/>
                <a:cs typeface="Roboto"/>
                <a:sym typeface="Roboto"/>
              </a:rPr>
              <a:t>"X-bar Chart for X_Minimum (Sample Size &gt; 10)"</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xlabel</a:t>
            </a:r>
            <a:r>
              <a:rPr lang="en" sz="700">
                <a:solidFill>
                  <a:srgbClr val="E1E4E8"/>
                </a:solidFill>
                <a:latin typeface="Roboto"/>
                <a:ea typeface="Roboto"/>
                <a:cs typeface="Roboto"/>
                <a:sym typeface="Roboto"/>
              </a:rPr>
              <a:t>(</a:t>
            </a:r>
            <a:r>
              <a:rPr lang="en" sz="700">
                <a:solidFill>
                  <a:srgbClr val="9ECBFF"/>
                </a:solidFill>
                <a:latin typeface="Roboto"/>
                <a:ea typeface="Roboto"/>
                <a:cs typeface="Roboto"/>
                <a:sym typeface="Roboto"/>
              </a:rPr>
              <a:t>"Subgroup"</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ylabel</a:t>
            </a:r>
            <a:r>
              <a:rPr lang="en" sz="700">
                <a:solidFill>
                  <a:srgbClr val="E1E4E8"/>
                </a:solidFill>
                <a:latin typeface="Roboto"/>
                <a:ea typeface="Roboto"/>
                <a:cs typeface="Roboto"/>
                <a:sym typeface="Roboto"/>
              </a:rPr>
              <a:t>(</a:t>
            </a:r>
            <a:r>
              <a:rPr lang="en" sz="700">
                <a:solidFill>
                  <a:srgbClr val="9ECBFF"/>
                </a:solidFill>
                <a:latin typeface="Roboto"/>
                <a:ea typeface="Roboto"/>
                <a:cs typeface="Roboto"/>
                <a:sym typeface="Roboto"/>
              </a:rPr>
              <a:t>"Mean"</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legend</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grid</a:t>
            </a:r>
            <a:r>
              <a:rPr lang="en" sz="700">
                <a:solidFill>
                  <a:srgbClr val="E1E4E8"/>
                </a:solidFill>
                <a:latin typeface="Roboto"/>
                <a:ea typeface="Roboto"/>
                <a:cs typeface="Roboto"/>
                <a:sym typeface="Roboto"/>
              </a:rPr>
              <a:t>(</a:t>
            </a:r>
            <a:r>
              <a:rPr lang="en" sz="700">
                <a:solidFill>
                  <a:srgbClr val="79B8FF"/>
                </a:solidFill>
                <a:latin typeface="Roboto"/>
                <a:ea typeface="Roboto"/>
                <a:cs typeface="Roboto"/>
                <a:sym typeface="Roboto"/>
              </a:rPr>
              <a:t>True</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show</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6A737D"/>
                </a:solidFill>
                <a:latin typeface="Roboto"/>
                <a:ea typeface="Roboto"/>
                <a:cs typeface="Roboto"/>
                <a:sym typeface="Roboto"/>
              </a:rPr>
              <a:t># Plot S chart</a:t>
            </a:r>
            <a:endParaRPr sz="7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figure</a:t>
            </a:r>
            <a:r>
              <a:rPr lang="en" sz="700">
                <a:solidFill>
                  <a:srgbClr val="E1E4E8"/>
                </a:solidFill>
                <a:latin typeface="Roboto"/>
                <a:ea typeface="Roboto"/>
                <a:cs typeface="Roboto"/>
                <a:sym typeface="Roboto"/>
              </a:rPr>
              <a:t>(</a:t>
            </a:r>
            <a:r>
              <a:rPr lang="en" sz="700">
                <a:solidFill>
                  <a:srgbClr val="FFAB70"/>
                </a:solidFill>
                <a:latin typeface="Roboto"/>
                <a:ea typeface="Roboto"/>
                <a:cs typeface="Roboto"/>
                <a:sym typeface="Roboto"/>
              </a:rPr>
              <a:t>figsize</a:t>
            </a:r>
            <a:r>
              <a:rPr lang="en" sz="700">
                <a:solidFill>
                  <a:srgbClr val="F97583"/>
                </a:solidFill>
                <a:latin typeface="Roboto"/>
                <a:ea typeface="Roboto"/>
                <a:cs typeface="Roboto"/>
                <a:sym typeface="Roboto"/>
              </a:rPr>
              <a:t>=</a:t>
            </a:r>
            <a:r>
              <a:rPr lang="en" sz="700">
                <a:solidFill>
                  <a:srgbClr val="E1E4E8"/>
                </a:solidFill>
                <a:latin typeface="Roboto"/>
                <a:ea typeface="Roboto"/>
                <a:cs typeface="Roboto"/>
                <a:sym typeface="Roboto"/>
              </a:rPr>
              <a:t>(</a:t>
            </a:r>
            <a:r>
              <a:rPr lang="en" sz="700">
                <a:solidFill>
                  <a:srgbClr val="79B8FF"/>
                </a:solidFill>
                <a:latin typeface="Roboto"/>
                <a:ea typeface="Roboto"/>
                <a:cs typeface="Roboto"/>
                <a:sym typeface="Roboto"/>
              </a:rPr>
              <a:t>12</a:t>
            </a:r>
            <a:r>
              <a:rPr lang="en" sz="700">
                <a:solidFill>
                  <a:srgbClr val="E1E4E8"/>
                </a:solidFill>
                <a:latin typeface="Roboto"/>
                <a:ea typeface="Roboto"/>
                <a:cs typeface="Roboto"/>
                <a:sym typeface="Roboto"/>
              </a:rPr>
              <a:t>, </a:t>
            </a:r>
            <a:r>
              <a:rPr lang="en" sz="700">
                <a:solidFill>
                  <a:srgbClr val="79B8FF"/>
                </a:solidFill>
                <a:latin typeface="Roboto"/>
                <a:ea typeface="Roboto"/>
                <a:cs typeface="Roboto"/>
                <a:sym typeface="Roboto"/>
              </a:rPr>
              <a:t>6</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plot</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subgroup_stds, </a:t>
            </a:r>
            <a:r>
              <a:rPr lang="en" sz="700">
                <a:solidFill>
                  <a:srgbClr val="FFAB70"/>
                </a:solidFill>
                <a:latin typeface="Roboto"/>
                <a:ea typeface="Roboto"/>
                <a:cs typeface="Roboto"/>
                <a:sym typeface="Roboto"/>
              </a:rPr>
              <a:t>marker</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"o"</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linestyle</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color</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"b"</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label</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"Standard Deviation"</a:t>
            </a:r>
            <a:endParaRPr sz="700">
              <a:solidFill>
                <a:srgbClr val="9ECBFF"/>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axhline</a:t>
            </a:r>
            <a:r>
              <a:rPr lang="en" sz="700">
                <a:solidFill>
                  <a:srgbClr val="E1E4E8"/>
                </a:solidFill>
                <a:latin typeface="Roboto"/>
                <a:ea typeface="Roboto"/>
                <a:cs typeface="Roboto"/>
                <a:sym typeface="Roboto"/>
              </a:rPr>
              <a:t>(S_bar, </a:t>
            </a:r>
            <a:r>
              <a:rPr lang="en" sz="700">
                <a:solidFill>
                  <a:srgbClr val="FFAB70"/>
                </a:solidFill>
                <a:latin typeface="Roboto"/>
                <a:ea typeface="Roboto"/>
                <a:cs typeface="Roboto"/>
                <a:sym typeface="Roboto"/>
              </a:rPr>
              <a:t>color</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"g"</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linestyle</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label</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"Mean Standard Deviation"</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axhline</a:t>
            </a:r>
            <a:r>
              <a:rPr lang="en" sz="700">
                <a:solidFill>
                  <a:srgbClr val="E1E4E8"/>
                </a:solidFill>
                <a:latin typeface="Roboto"/>
                <a:ea typeface="Roboto"/>
                <a:cs typeface="Roboto"/>
                <a:sym typeface="Roboto"/>
              </a:rPr>
              <a:t>(</a:t>
            </a:r>
            <a:r>
              <a:rPr lang="en" sz="700">
                <a:solidFill>
                  <a:srgbClr val="79B8FF"/>
                </a:solidFill>
                <a:latin typeface="Roboto"/>
                <a:ea typeface="Roboto"/>
                <a:cs typeface="Roboto"/>
                <a:sym typeface="Roboto"/>
              </a:rPr>
              <a:t>UCL_S</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color</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"r"</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linestyle</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label</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"UCL"</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axhline</a:t>
            </a:r>
            <a:r>
              <a:rPr lang="en" sz="700">
                <a:solidFill>
                  <a:srgbClr val="E1E4E8"/>
                </a:solidFill>
                <a:latin typeface="Roboto"/>
                <a:ea typeface="Roboto"/>
                <a:cs typeface="Roboto"/>
                <a:sym typeface="Roboto"/>
              </a:rPr>
              <a:t>(</a:t>
            </a:r>
            <a:r>
              <a:rPr lang="en" sz="700">
                <a:solidFill>
                  <a:srgbClr val="79B8FF"/>
                </a:solidFill>
                <a:latin typeface="Roboto"/>
                <a:ea typeface="Roboto"/>
                <a:cs typeface="Roboto"/>
                <a:sym typeface="Roboto"/>
              </a:rPr>
              <a:t>LCL_S</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color</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"r"</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linestyle</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FFAB70"/>
                </a:solidFill>
                <a:latin typeface="Roboto"/>
                <a:ea typeface="Roboto"/>
                <a:cs typeface="Roboto"/>
                <a:sym typeface="Roboto"/>
              </a:rPr>
              <a:t>label</a:t>
            </a:r>
            <a:r>
              <a:rPr lang="en" sz="700">
                <a:solidFill>
                  <a:srgbClr val="F97583"/>
                </a:solidFill>
                <a:latin typeface="Roboto"/>
                <a:ea typeface="Roboto"/>
                <a:cs typeface="Roboto"/>
                <a:sym typeface="Roboto"/>
              </a:rPr>
              <a:t>=</a:t>
            </a:r>
            <a:r>
              <a:rPr lang="en" sz="700">
                <a:solidFill>
                  <a:srgbClr val="9ECBFF"/>
                </a:solidFill>
                <a:latin typeface="Roboto"/>
                <a:ea typeface="Roboto"/>
                <a:cs typeface="Roboto"/>
                <a:sym typeface="Roboto"/>
              </a:rPr>
              <a:t>"LCL"</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title</a:t>
            </a:r>
            <a:r>
              <a:rPr lang="en" sz="700">
                <a:solidFill>
                  <a:srgbClr val="E1E4E8"/>
                </a:solidFill>
                <a:latin typeface="Roboto"/>
                <a:ea typeface="Roboto"/>
                <a:cs typeface="Roboto"/>
                <a:sym typeface="Roboto"/>
              </a:rPr>
              <a:t>(</a:t>
            </a:r>
            <a:r>
              <a:rPr lang="en" sz="700">
                <a:solidFill>
                  <a:srgbClr val="9ECBFF"/>
                </a:solidFill>
                <a:latin typeface="Roboto"/>
                <a:ea typeface="Roboto"/>
                <a:cs typeface="Roboto"/>
                <a:sym typeface="Roboto"/>
              </a:rPr>
              <a:t>"S Chart for X_Minimum (Sample Size &gt; 10)"</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xlabel</a:t>
            </a:r>
            <a:r>
              <a:rPr lang="en" sz="700">
                <a:solidFill>
                  <a:srgbClr val="E1E4E8"/>
                </a:solidFill>
                <a:latin typeface="Roboto"/>
                <a:ea typeface="Roboto"/>
                <a:cs typeface="Roboto"/>
                <a:sym typeface="Roboto"/>
              </a:rPr>
              <a:t>(</a:t>
            </a:r>
            <a:r>
              <a:rPr lang="en" sz="700">
                <a:solidFill>
                  <a:srgbClr val="9ECBFF"/>
                </a:solidFill>
                <a:latin typeface="Roboto"/>
                <a:ea typeface="Roboto"/>
                <a:cs typeface="Roboto"/>
                <a:sym typeface="Roboto"/>
              </a:rPr>
              <a:t>"Subgroup"</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ylabel</a:t>
            </a:r>
            <a:r>
              <a:rPr lang="en" sz="700">
                <a:solidFill>
                  <a:srgbClr val="E1E4E8"/>
                </a:solidFill>
                <a:latin typeface="Roboto"/>
                <a:ea typeface="Roboto"/>
                <a:cs typeface="Roboto"/>
                <a:sym typeface="Roboto"/>
              </a:rPr>
              <a:t>(</a:t>
            </a:r>
            <a:r>
              <a:rPr lang="en" sz="700">
                <a:solidFill>
                  <a:srgbClr val="9ECBFF"/>
                </a:solidFill>
                <a:latin typeface="Roboto"/>
                <a:ea typeface="Roboto"/>
                <a:cs typeface="Roboto"/>
                <a:sym typeface="Roboto"/>
              </a:rPr>
              <a:t>"Standard Deviation"</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legend</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grid</a:t>
            </a:r>
            <a:r>
              <a:rPr lang="en" sz="700">
                <a:solidFill>
                  <a:srgbClr val="E1E4E8"/>
                </a:solidFill>
                <a:latin typeface="Roboto"/>
                <a:ea typeface="Roboto"/>
                <a:cs typeface="Roboto"/>
                <a:sym typeface="Roboto"/>
              </a:rPr>
              <a:t>(</a:t>
            </a:r>
            <a:r>
              <a:rPr lang="en" sz="700">
                <a:solidFill>
                  <a:srgbClr val="79B8FF"/>
                </a:solidFill>
                <a:latin typeface="Roboto"/>
                <a:ea typeface="Roboto"/>
                <a:cs typeface="Roboto"/>
                <a:sym typeface="Roboto"/>
              </a:rPr>
              <a:t>True</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plt</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show</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spcBef>
                <a:spcPts val="0"/>
              </a:spcBef>
              <a:spcAft>
                <a:spcPts val="0"/>
              </a:spcAft>
              <a:buNone/>
            </a:pPr>
            <a:endParaRPr sz="700">
              <a:solidFill>
                <a:srgbClr val="F97583"/>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3"/>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491" name="Google Shape;491;p43"/>
          <p:cNvSpPr txBox="1">
            <a:spLocks noGrp="1"/>
          </p:cNvSpPr>
          <p:nvPr>
            <p:ph type="subTitle" idx="1"/>
          </p:nvPr>
        </p:nvSpPr>
        <p:spPr>
          <a:xfrm>
            <a:off x="0" y="781200"/>
            <a:ext cx="2703000" cy="4259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700">
                <a:solidFill>
                  <a:srgbClr val="6A737D"/>
                </a:solidFill>
                <a:latin typeface="Roboto"/>
                <a:ea typeface="Roboto"/>
                <a:cs typeface="Roboto"/>
                <a:sym typeface="Roboto"/>
              </a:rPr>
              <a:t># Check data columns</a:t>
            </a:r>
            <a:endParaRPr sz="7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print</a:t>
            </a:r>
            <a:r>
              <a:rPr lang="en" sz="700">
                <a:solidFill>
                  <a:srgbClr val="E1E4E8"/>
                </a:solidFill>
                <a:latin typeface="Roboto"/>
                <a:ea typeface="Roboto"/>
                <a:cs typeface="Roboto"/>
                <a:sym typeface="Roboto"/>
              </a:rPr>
              <a:t>(data.columns)</a:t>
            </a:r>
            <a:endParaRPr sz="700">
              <a:solidFill>
                <a:srgbClr val="E1E4E8"/>
              </a:solidFill>
              <a:latin typeface="Roboto"/>
              <a:ea typeface="Roboto"/>
              <a:cs typeface="Roboto"/>
              <a:sym typeface="Roboto"/>
            </a:endParaRPr>
          </a:p>
          <a:p>
            <a:pPr marL="0" lvl="0" indent="0" algn="l" rtl="0">
              <a:spcBef>
                <a:spcPts val="0"/>
              </a:spcBef>
              <a:spcAft>
                <a:spcPts val="0"/>
              </a:spcAft>
              <a:buNone/>
            </a:pPr>
            <a:endParaRPr sz="700">
              <a:solidFill>
                <a:srgbClr val="000000"/>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6A737D"/>
                </a:solidFill>
                <a:latin typeface="Roboto"/>
                <a:ea typeface="Roboto"/>
                <a:cs typeface="Roboto"/>
                <a:sym typeface="Roboto"/>
              </a:rPr>
              <a:t># Check the unique values and their counts in the Defective column</a:t>
            </a:r>
            <a:endParaRPr sz="7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print</a:t>
            </a:r>
            <a:r>
              <a:rPr lang="en" sz="700">
                <a:solidFill>
                  <a:srgbClr val="E1E4E8"/>
                </a:solidFill>
                <a:latin typeface="Roboto"/>
                <a:ea typeface="Roboto"/>
                <a:cs typeface="Roboto"/>
                <a:sym typeface="Roboto"/>
              </a:rPr>
              <a:t>(data[</a:t>
            </a:r>
            <a:r>
              <a:rPr lang="en" sz="700">
                <a:solidFill>
                  <a:srgbClr val="9ECBFF"/>
                </a:solidFill>
                <a:latin typeface="Roboto"/>
                <a:ea typeface="Roboto"/>
                <a:cs typeface="Roboto"/>
                <a:sym typeface="Roboto"/>
              </a:rPr>
              <a:t>'Defective'</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value_counts</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6A737D"/>
                </a:solidFill>
                <a:latin typeface="Roboto"/>
                <a:ea typeface="Roboto"/>
                <a:cs typeface="Roboto"/>
                <a:sym typeface="Roboto"/>
              </a:rPr>
              <a:t># Check the distribution of the Total_Defects column</a:t>
            </a:r>
            <a:endParaRPr sz="7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B392F0"/>
                </a:solidFill>
                <a:latin typeface="Roboto"/>
                <a:ea typeface="Roboto"/>
                <a:cs typeface="Roboto"/>
                <a:sym typeface="Roboto"/>
              </a:rPr>
              <a:t>print</a:t>
            </a:r>
            <a:r>
              <a:rPr lang="en" sz="700">
                <a:solidFill>
                  <a:srgbClr val="E1E4E8"/>
                </a:solidFill>
                <a:latin typeface="Roboto"/>
                <a:ea typeface="Roboto"/>
                <a:cs typeface="Roboto"/>
                <a:sym typeface="Roboto"/>
              </a:rPr>
              <a:t>(data[</a:t>
            </a:r>
            <a:r>
              <a:rPr lang="en" sz="700">
                <a:solidFill>
                  <a:srgbClr val="9ECBFF"/>
                </a:solidFill>
                <a:latin typeface="Roboto"/>
                <a:ea typeface="Roboto"/>
                <a:cs typeface="Roboto"/>
                <a:sym typeface="Roboto"/>
              </a:rPr>
              <a:t>"Total_Defects"</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value_counts</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F97583"/>
                </a:solidFill>
                <a:latin typeface="Courier New"/>
                <a:ea typeface="Courier New"/>
                <a:cs typeface="Courier New"/>
                <a:sym typeface="Courier New"/>
              </a:rPr>
              <a:t>import</a:t>
            </a:r>
            <a:r>
              <a:rPr lang="en" sz="700">
                <a:solidFill>
                  <a:srgbClr val="E1E4E8"/>
                </a:solidFill>
                <a:latin typeface="Courier New"/>
                <a:ea typeface="Courier New"/>
                <a:cs typeface="Courier New"/>
                <a:sym typeface="Courier New"/>
              </a:rPr>
              <a:t> </a:t>
            </a:r>
            <a:r>
              <a:rPr lang="en" sz="700">
                <a:solidFill>
                  <a:srgbClr val="B392F0"/>
                </a:solidFill>
                <a:latin typeface="Courier New"/>
                <a:ea typeface="Courier New"/>
                <a:cs typeface="Courier New"/>
                <a:sym typeface="Courier New"/>
              </a:rPr>
              <a:t>numpy</a:t>
            </a:r>
            <a:r>
              <a:rPr lang="en" sz="700">
                <a:solidFill>
                  <a:srgbClr val="E1E4E8"/>
                </a:solidFill>
                <a:latin typeface="Courier New"/>
                <a:ea typeface="Courier New"/>
                <a:cs typeface="Courier New"/>
                <a:sym typeface="Courier New"/>
              </a:rPr>
              <a:t> </a:t>
            </a:r>
            <a:r>
              <a:rPr lang="en" sz="700">
                <a:solidFill>
                  <a:srgbClr val="F97583"/>
                </a:solidFill>
                <a:latin typeface="Courier New"/>
                <a:ea typeface="Courier New"/>
                <a:cs typeface="Courier New"/>
                <a:sym typeface="Courier New"/>
              </a:rPr>
              <a:t>as</a:t>
            </a:r>
            <a:r>
              <a:rPr lang="en" sz="700">
                <a:solidFill>
                  <a:srgbClr val="E1E4E8"/>
                </a:solidFill>
                <a:latin typeface="Courier New"/>
                <a:ea typeface="Courier New"/>
                <a:cs typeface="Courier New"/>
                <a:sym typeface="Courier New"/>
              </a:rPr>
              <a:t> </a:t>
            </a:r>
            <a:r>
              <a:rPr lang="en" sz="700">
                <a:solidFill>
                  <a:srgbClr val="B392F0"/>
                </a:solidFill>
                <a:latin typeface="Courier New"/>
                <a:ea typeface="Courier New"/>
                <a:cs typeface="Courier New"/>
                <a:sym typeface="Courier New"/>
              </a:rPr>
              <a:t>np</a:t>
            </a:r>
            <a:endParaRPr sz="700">
              <a:solidFill>
                <a:srgbClr val="B392F0"/>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F97583"/>
                </a:solidFill>
                <a:latin typeface="Courier New"/>
                <a:ea typeface="Courier New"/>
                <a:cs typeface="Courier New"/>
                <a:sym typeface="Courier New"/>
              </a:rPr>
              <a:t>import</a:t>
            </a:r>
            <a:r>
              <a:rPr lang="en" sz="700">
                <a:solidFill>
                  <a:srgbClr val="E1E4E8"/>
                </a:solidFill>
                <a:latin typeface="Courier New"/>
                <a:ea typeface="Courier New"/>
                <a:cs typeface="Courier New"/>
                <a:sym typeface="Courier New"/>
              </a:rPr>
              <a:t> </a:t>
            </a:r>
            <a:r>
              <a:rPr lang="en" sz="700">
                <a:solidFill>
                  <a:srgbClr val="B392F0"/>
                </a:solidFill>
                <a:latin typeface="Courier New"/>
                <a:ea typeface="Courier New"/>
                <a:cs typeface="Courier New"/>
                <a:sym typeface="Courier New"/>
              </a:rPr>
              <a:t>matplotlib</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pyplot</a:t>
            </a:r>
            <a:r>
              <a:rPr lang="en" sz="700">
                <a:solidFill>
                  <a:srgbClr val="E1E4E8"/>
                </a:solidFill>
                <a:latin typeface="Courier New"/>
                <a:ea typeface="Courier New"/>
                <a:cs typeface="Courier New"/>
                <a:sym typeface="Courier New"/>
              </a:rPr>
              <a:t> </a:t>
            </a:r>
            <a:r>
              <a:rPr lang="en" sz="700">
                <a:solidFill>
                  <a:srgbClr val="F97583"/>
                </a:solidFill>
                <a:latin typeface="Courier New"/>
                <a:ea typeface="Courier New"/>
                <a:cs typeface="Courier New"/>
                <a:sym typeface="Courier New"/>
              </a:rPr>
              <a:t>as</a:t>
            </a:r>
            <a:r>
              <a:rPr lang="en" sz="700">
                <a:solidFill>
                  <a:srgbClr val="E1E4E8"/>
                </a:solidFill>
                <a:latin typeface="Courier New"/>
                <a:ea typeface="Courier New"/>
                <a:cs typeface="Courier New"/>
                <a:sym typeface="Courier New"/>
              </a:rPr>
              <a:t> </a:t>
            </a:r>
            <a:r>
              <a:rPr lang="en" sz="700">
                <a:solidFill>
                  <a:srgbClr val="B392F0"/>
                </a:solidFill>
                <a:latin typeface="Courier New"/>
                <a:ea typeface="Courier New"/>
                <a:cs typeface="Courier New"/>
                <a:sym typeface="Courier New"/>
              </a:rPr>
              <a:t>plt</a:t>
            </a:r>
            <a:endParaRPr sz="700">
              <a:solidFill>
                <a:srgbClr val="B392F0"/>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6A737D"/>
                </a:solidFill>
                <a:latin typeface="Courier New"/>
                <a:ea typeface="Courier New"/>
                <a:cs typeface="Courier New"/>
                <a:sym typeface="Courier New"/>
              </a:rPr>
              <a:t># Fault type columns</a:t>
            </a:r>
            <a:endParaRPr sz="7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fault_types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a:t>
            </a:r>
            <a:r>
              <a:rPr lang="en" sz="700">
                <a:solidFill>
                  <a:srgbClr val="9ECBFF"/>
                </a:solidFill>
                <a:latin typeface="Courier New"/>
                <a:ea typeface="Courier New"/>
                <a:cs typeface="Courier New"/>
                <a:sym typeface="Courier New"/>
              </a:rPr>
              <a:t>"Pastry"</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a:t>
            </a:r>
            <a:r>
              <a:rPr lang="en" sz="700">
                <a:solidFill>
                  <a:srgbClr val="9ECBFF"/>
                </a:solidFill>
                <a:latin typeface="Courier New"/>
                <a:ea typeface="Courier New"/>
                <a:cs typeface="Courier New"/>
                <a:sym typeface="Courier New"/>
              </a:rPr>
              <a:t>"Z_Scratch"</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a:t>
            </a:r>
            <a:r>
              <a:rPr lang="en" sz="700">
                <a:solidFill>
                  <a:srgbClr val="9ECBFF"/>
                </a:solidFill>
                <a:latin typeface="Courier New"/>
                <a:ea typeface="Courier New"/>
                <a:cs typeface="Courier New"/>
                <a:sym typeface="Courier New"/>
              </a:rPr>
              <a:t>"K_Scatch"</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a:t>
            </a:r>
            <a:r>
              <a:rPr lang="en" sz="700">
                <a:solidFill>
                  <a:srgbClr val="9ECBFF"/>
                </a:solidFill>
                <a:latin typeface="Courier New"/>
                <a:ea typeface="Courier New"/>
                <a:cs typeface="Courier New"/>
                <a:sym typeface="Courier New"/>
              </a:rPr>
              <a:t>"Stains"</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a:t>
            </a:r>
            <a:r>
              <a:rPr lang="en" sz="700">
                <a:solidFill>
                  <a:srgbClr val="9ECBFF"/>
                </a:solidFill>
                <a:latin typeface="Courier New"/>
                <a:ea typeface="Courier New"/>
                <a:cs typeface="Courier New"/>
                <a:sym typeface="Courier New"/>
              </a:rPr>
              <a:t>"Dirtiness"</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a:t>
            </a:r>
            <a:r>
              <a:rPr lang="en" sz="700">
                <a:solidFill>
                  <a:srgbClr val="9ECBFF"/>
                </a:solidFill>
                <a:latin typeface="Courier New"/>
                <a:ea typeface="Courier New"/>
                <a:cs typeface="Courier New"/>
                <a:sym typeface="Courier New"/>
              </a:rPr>
              <a:t>"Bumps"</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a:t>
            </a:r>
            <a:r>
              <a:rPr lang="en" sz="700">
                <a:solidFill>
                  <a:srgbClr val="9ECBFF"/>
                </a:solidFill>
                <a:latin typeface="Courier New"/>
                <a:ea typeface="Courier New"/>
                <a:cs typeface="Courier New"/>
                <a:sym typeface="Courier New"/>
              </a:rPr>
              <a:t>"Other_Faults"</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6A737D"/>
                </a:solidFill>
                <a:latin typeface="Courier New"/>
                <a:ea typeface="Courier New"/>
                <a:cs typeface="Courier New"/>
                <a:sym typeface="Courier New"/>
              </a:rPr>
              <a:t># Sample size for subgroups</a:t>
            </a:r>
            <a:endParaRPr sz="7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sample_size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79B8FF"/>
                </a:solidFill>
                <a:latin typeface="Courier New"/>
                <a:ea typeface="Courier New"/>
                <a:cs typeface="Courier New"/>
                <a:sym typeface="Courier New"/>
              </a:rPr>
              <a:t>50</a:t>
            </a:r>
            <a:endParaRPr sz="700">
              <a:solidFill>
                <a:srgbClr val="79B8FF"/>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num_subgroups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79B8FF"/>
                </a:solidFill>
                <a:latin typeface="Courier New"/>
                <a:ea typeface="Courier New"/>
                <a:cs typeface="Courier New"/>
                <a:sym typeface="Courier New"/>
              </a:rPr>
              <a:t>len</a:t>
            </a:r>
            <a:r>
              <a:rPr lang="en" sz="700">
                <a:solidFill>
                  <a:srgbClr val="E1E4E8"/>
                </a:solidFill>
                <a:latin typeface="Courier New"/>
                <a:ea typeface="Courier New"/>
                <a:cs typeface="Courier New"/>
                <a:sym typeface="Courier New"/>
              </a:rPr>
              <a:t>(data)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sample_size</a:t>
            </a:r>
            <a:endParaRPr sz="700">
              <a:solidFill>
                <a:srgbClr val="E1E4E8"/>
              </a:solidFill>
              <a:latin typeface="Courier New"/>
              <a:ea typeface="Courier New"/>
              <a:cs typeface="Courier New"/>
              <a:sym typeface="Courier New"/>
            </a:endParaRPr>
          </a:p>
          <a:p>
            <a:pPr marL="0" lvl="0" indent="0" algn="l" rtl="0">
              <a:spcBef>
                <a:spcPts val="0"/>
              </a:spcBef>
              <a:spcAft>
                <a:spcPts val="0"/>
              </a:spcAft>
              <a:buNone/>
            </a:pPr>
            <a:endParaRPr sz="700">
              <a:solidFill>
                <a:srgbClr val="000000"/>
              </a:solidFill>
              <a:latin typeface="Roboto"/>
              <a:ea typeface="Roboto"/>
              <a:cs typeface="Roboto"/>
              <a:sym typeface="Roboto"/>
            </a:endParaRPr>
          </a:p>
        </p:txBody>
      </p:sp>
      <p:sp>
        <p:nvSpPr>
          <p:cNvPr id="492" name="Google Shape;492;p43"/>
          <p:cNvSpPr txBox="1">
            <a:spLocks noGrp="1"/>
          </p:cNvSpPr>
          <p:nvPr>
            <p:ph type="subTitle" idx="1"/>
          </p:nvPr>
        </p:nvSpPr>
        <p:spPr>
          <a:xfrm>
            <a:off x="2703000" y="781200"/>
            <a:ext cx="2703000" cy="4259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6A737D"/>
                </a:solidFill>
                <a:latin typeface="Courier New"/>
                <a:ea typeface="Courier New"/>
                <a:cs typeface="Courier New"/>
                <a:sym typeface="Courier New"/>
              </a:rPr>
              <a:t># Function to plot P-chart for a given fault type</a:t>
            </a:r>
            <a:endParaRPr sz="5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F97583"/>
                </a:solidFill>
                <a:latin typeface="Courier New"/>
                <a:ea typeface="Courier New"/>
                <a:cs typeface="Courier New"/>
                <a:sym typeface="Courier New"/>
              </a:rPr>
              <a:t>def</a:t>
            </a: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plot_p_chart</a:t>
            </a:r>
            <a:r>
              <a:rPr lang="en" sz="500">
                <a:solidFill>
                  <a:srgbClr val="E1E4E8"/>
                </a:solidFill>
                <a:latin typeface="Courier New"/>
                <a:ea typeface="Courier New"/>
                <a:cs typeface="Courier New"/>
                <a:sym typeface="Courier New"/>
              </a:rPr>
              <a:t>(</a:t>
            </a:r>
            <a:r>
              <a:rPr lang="en" sz="500">
                <a:solidFill>
                  <a:srgbClr val="FFAB70"/>
                </a:solidFill>
                <a:latin typeface="Courier New"/>
                <a:ea typeface="Courier New"/>
                <a:cs typeface="Courier New"/>
                <a:sym typeface="Courier New"/>
              </a:rPr>
              <a:t>fault_type</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6A737D"/>
                </a:solidFill>
                <a:latin typeface="Courier New"/>
                <a:ea typeface="Courier New"/>
                <a:cs typeface="Courier New"/>
                <a:sym typeface="Courier New"/>
              </a:rPr>
              <a:t># Calculate proportion of defects for the fault type</a:t>
            </a:r>
            <a:endParaRPr sz="5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defects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data[</a:t>
            </a:r>
            <a:r>
              <a:rPr lang="en" sz="500">
                <a:solidFill>
                  <a:srgbClr val="FFAB70"/>
                </a:solidFill>
                <a:latin typeface="Courier New"/>
                <a:ea typeface="Courier New"/>
                <a:cs typeface="Courier New"/>
                <a:sym typeface="Courier New"/>
              </a:rPr>
              <a:t>fault_type</a:t>
            </a:r>
            <a:r>
              <a:rPr lang="en" sz="500">
                <a:solidFill>
                  <a:srgbClr val="E1E4E8"/>
                </a:solidFill>
                <a:latin typeface="Courier New"/>
                <a:ea typeface="Courier New"/>
                <a:cs typeface="Courier New"/>
                <a:sym typeface="Courier New"/>
              </a:rPr>
              <a:t>][: num_subgroups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sample_size]</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.values.reshape(num_subgroups, sample_size)</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.sum(</a:t>
            </a:r>
            <a:r>
              <a:rPr lang="en" sz="500">
                <a:solidFill>
                  <a:srgbClr val="FFAB70"/>
                </a:solidFill>
                <a:latin typeface="Courier New"/>
                <a:ea typeface="Courier New"/>
                <a:cs typeface="Courier New"/>
                <a:sym typeface="Courier New"/>
              </a:rPr>
              <a:t>axis</a:t>
            </a:r>
            <a:r>
              <a:rPr lang="en" sz="500">
                <a:solidFill>
                  <a:srgbClr val="F97583"/>
                </a:solidFill>
                <a:latin typeface="Courier New"/>
                <a:ea typeface="Courier New"/>
                <a:cs typeface="Courier New"/>
                <a:sym typeface="Courier New"/>
              </a:rPr>
              <a:t>=</a:t>
            </a:r>
            <a:r>
              <a:rPr lang="en" sz="500">
                <a:solidFill>
                  <a:srgbClr val="79B8FF"/>
                </a:solidFill>
                <a:latin typeface="Courier New"/>
                <a:ea typeface="Courier New"/>
                <a:cs typeface="Courier New"/>
                <a:sym typeface="Courier New"/>
              </a:rPr>
              <a:t>1</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proportion_defects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defects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sample_size</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p_bar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np</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mean</a:t>
            </a:r>
            <a:r>
              <a:rPr lang="en" sz="500">
                <a:solidFill>
                  <a:srgbClr val="E1E4E8"/>
                </a:solidFill>
                <a:latin typeface="Courier New"/>
                <a:ea typeface="Courier New"/>
                <a:cs typeface="Courier New"/>
                <a:sym typeface="Courier New"/>
              </a:rPr>
              <a:t>(proportion_defects)</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6A737D"/>
                </a:solidFill>
                <a:latin typeface="Courier New"/>
                <a:ea typeface="Courier New"/>
                <a:cs typeface="Courier New"/>
                <a:sym typeface="Courier New"/>
              </a:rPr>
              <a:t># Control limits for P-chart</a:t>
            </a:r>
            <a:endParaRPr sz="5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79B8FF"/>
                </a:solidFill>
                <a:latin typeface="Courier New"/>
                <a:ea typeface="Courier New"/>
                <a:cs typeface="Courier New"/>
                <a:sym typeface="Courier New"/>
              </a:rPr>
              <a:t>UCL_P</a:t>
            </a:r>
            <a:r>
              <a:rPr lang="en" sz="500">
                <a:solidFill>
                  <a:srgbClr val="E1E4E8"/>
                </a:solidFill>
                <a:latin typeface="Courier New"/>
                <a:ea typeface="Courier New"/>
                <a:cs typeface="Courier New"/>
                <a:sym typeface="Courier New"/>
              </a:rPr>
              <a:t>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p_bar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r>
              <a:rPr lang="en" sz="500">
                <a:solidFill>
                  <a:srgbClr val="79B8FF"/>
                </a:solidFill>
                <a:latin typeface="Courier New"/>
                <a:ea typeface="Courier New"/>
                <a:cs typeface="Courier New"/>
                <a:sym typeface="Courier New"/>
              </a:rPr>
              <a:t>3</a:t>
            </a:r>
            <a:r>
              <a:rPr lang="en" sz="500">
                <a:solidFill>
                  <a:srgbClr val="E1E4E8"/>
                </a:solidFill>
                <a:latin typeface="Courier New"/>
                <a:ea typeface="Courier New"/>
                <a:cs typeface="Courier New"/>
                <a:sym typeface="Courier New"/>
              </a:rPr>
              <a:t>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np</a:t>
            </a:r>
            <a:r>
              <a:rPr lang="en" sz="500">
                <a:solidFill>
                  <a:srgbClr val="E1E4E8"/>
                </a:solidFill>
                <a:latin typeface="Courier New"/>
                <a:ea typeface="Courier New"/>
                <a:cs typeface="Courier New"/>
                <a:sym typeface="Courier New"/>
              </a:rPr>
              <a:t>.sqrt((p_bar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r>
              <a:rPr lang="en" sz="500">
                <a:solidFill>
                  <a:srgbClr val="79B8FF"/>
                </a:solidFill>
                <a:latin typeface="Courier New"/>
                <a:ea typeface="Courier New"/>
                <a:cs typeface="Courier New"/>
                <a:sym typeface="Courier New"/>
              </a:rPr>
              <a:t>1</a:t>
            </a:r>
            <a:r>
              <a:rPr lang="en" sz="500">
                <a:solidFill>
                  <a:srgbClr val="E1E4E8"/>
                </a:solidFill>
                <a:latin typeface="Courier New"/>
                <a:ea typeface="Courier New"/>
                <a:cs typeface="Courier New"/>
                <a:sym typeface="Courier New"/>
              </a:rPr>
              <a:t>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p_bar))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sample_size)</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79B8FF"/>
                </a:solidFill>
                <a:latin typeface="Courier New"/>
                <a:ea typeface="Courier New"/>
                <a:cs typeface="Courier New"/>
                <a:sym typeface="Courier New"/>
              </a:rPr>
              <a:t>LCL_P</a:t>
            </a:r>
            <a:r>
              <a:rPr lang="en" sz="500">
                <a:solidFill>
                  <a:srgbClr val="E1E4E8"/>
                </a:solidFill>
                <a:latin typeface="Courier New"/>
                <a:ea typeface="Courier New"/>
                <a:cs typeface="Courier New"/>
                <a:sym typeface="Courier New"/>
              </a:rPr>
              <a:t>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max</a:t>
            </a:r>
            <a:r>
              <a:rPr lang="en" sz="500">
                <a:solidFill>
                  <a:srgbClr val="E1E4E8"/>
                </a:solidFill>
                <a:latin typeface="Courier New"/>
                <a:ea typeface="Courier New"/>
                <a:cs typeface="Courier New"/>
                <a:sym typeface="Courier New"/>
              </a:rPr>
              <a:t>(p_bar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r>
              <a:rPr lang="en" sz="500">
                <a:solidFill>
                  <a:srgbClr val="79B8FF"/>
                </a:solidFill>
                <a:latin typeface="Courier New"/>
                <a:ea typeface="Courier New"/>
                <a:cs typeface="Courier New"/>
                <a:sym typeface="Courier New"/>
              </a:rPr>
              <a:t>3</a:t>
            </a:r>
            <a:r>
              <a:rPr lang="en" sz="500">
                <a:solidFill>
                  <a:srgbClr val="E1E4E8"/>
                </a:solidFill>
                <a:latin typeface="Courier New"/>
                <a:ea typeface="Courier New"/>
                <a:cs typeface="Courier New"/>
                <a:sym typeface="Courier New"/>
              </a:rPr>
              <a:t>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np</a:t>
            </a:r>
            <a:r>
              <a:rPr lang="en" sz="500">
                <a:solidFill>
                  <a:srgbClr val="E1E4E8"/>
                </a:solidFill>
                <a:latin typeface="Courier New"/>
                <a:ea typeface="Courier New"/>
                <a:cs typeface="Courier New"/>
                <a:sym typeface="Courier New"/>
              </a:rPr>
              <a:t>.sqrt((p_bar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r>
              <a:rPr lang="en" sz="500">
                <a:solidFill>
                  <a:srgbClr val="79B8FF"/>
                </a:solidFill>
                <a:latin typeface="Courier New"/>
                <a:ea typeface="Courier New"/>
                <a:cs typeface="Courier New"/>
                <a:sym typeface="Courier New"/>
              </a:rPr>
              <a:t>1</a:t>
            </a:r>
            <a:r>
              <a:rPr lang="en" sz="500">
                <a:solidFill>
                  <a:srgbClr val="E1E4E8"/>
                </a:solidFill>
                <a:latin typeface="Courier New"/>
                <a:ea typeface="Courier New"/>
                <a:cs typeface="Courier New"/>
                <a:sym typeface="Courier New"/>
              </a:rPr>
              <a:t>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p_bar)) </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sample_size), </a:t>
            </a:r>
            <a:r>
              <a:rPr lang="en" sz="500">
                <a:solidFill>
                  <a:srgbClr val="79B8FF"/>
                </a:solidFill>
                <a:latin typeface="Courier New"/>
                <a:ea typeface="Courier New"/>
                <a:cs typeface="Courier New"/>
                <a:sym typeface="Courier New"/>
              </a:rPr>
              <a:t>0</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6A737D"/>
                </a:solidFill>
                <a:latin typeface="Courier New"/>
                <a:ea typeface="Courier New"/>
                <a:cs typeface="Courier New"/>
                <a:sym typeface="Courier New"/>
              </a:rPr>
              <a:t># Plot P-chart</a:t>
            </a:r>
            <a:endParaRPr sz="5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plt</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figure</a:t>
            </a:r>
            <a:r>
              <a:rPr lang="en" sz="500">
                <a:solidFill>
                  <a:srgbClr val="E1E4E8"/>
                </a:solidFill>
                <a:latin typeface="Courier New"/>
                <a:ea typeface="Courier New"/>
                <a:cs typeface="Courier New"/>
                <a:sym typeface="Courier New"/>
              </a:rPr>
              <a:t>(</a:t>
            </a:r>
            <a:r>
              <a:rPr lang="en" sz="500">
                <a:solidFill>
                  <a:srgbClr val="FFAB70"/>
                </a:solidFill>
                <a:latin typeface="Courier New"/>
                <a:ea typeface="Courier New"/>
                <a:cs typeface="Courier New"/>
                <a:sym typeface="Courier New"/>
              </a:rPr>
              <a:t>figsize</a:t>
            </a:r>
            <a:r>
              <a:rPr lang="en" sz="500">
                <a:solidFill>
                  <a:srgbClr val="F97583"/>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a:t>
            </a:r>
            <a:r>
              <a:rPr lang="en" sz="500">
                <a:solidFill>
                  <a:srgbClr val="79B8FF"/>
                </a:solidFill>
                <a:latin typeface="Courier New"/>
                <a:ea typeface="Courier New"/>
                <a:cs typeface="Courier New"/>
                <a:sym typeface="Courier New"/>
              </a:rPr>
              <a:t>12</a:t>
            </a:r>
            <a:r>
              <a:rPr lang="en" sz="500">
                <a:solidFill>
                  <a:srgbClr val="E1E4E8"/>
                </a:solidFill>
                <a:latin typeface="Courier New"/>
                <a:ea typeface="Courier New"/>
                <a:cs typeface="Courier New"/>
                <a:sym typeface="Courier New"/>
              </a:rPr>
              <a:t>, </a:t>
            </a:r>
            <a:r>
              <a:rPr lang="en" sz="500">
                <a:solidFill>
                  <a:srgbClr val="79B8FF"/>
                </a:solidFill>
                <a:latin typeface="Courier New"/>
                <a:ea typeface="Courier New"/>
                <a:cs typeface="Courier New"/>
                <a:sym typeface="Courier New"/>
              </a:rPr>
              <a:t>6</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plt</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plot</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proportion_defects,</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marker</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"o"</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linestyle</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color</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"b"</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label</a:t>
            </a:r>
            <a:r>
              <a:rPr lang="en" sz="500">
                <a:solidFill>
                  <a:srgbClr val="F97583"/>
                </a:solidFill>
                <a:latin typeface="Courier New"/>
                <a:ea typeface="Courier New"/>
                <a:cs typeface="Courier New"/>
                <a:sym typeface="Courier New"/>
              </a:rPr>
              <a:t>=f</a:t>
            </a:r>
            <a:r>
              <a:rPr lang="en" sz="500">
                <a:solidFill>
                  <a:srgbClr val="9ECBFF"/>
                </a:solidFill>
                <a:latin typeface="Courier New"/>
                <a:ea typeface="Courier New"/>
                <a:cs typeface="Courier New"/>
                <a:sym typeface="Courier New"/>
              </a:rPr>
              <a:t>"Proportion of </a:t>
            </a:r>
            <a:r>
              <a:rPr lang="en" sz="500">
                <a:solidFill>
                  <a:srgbClr val="79B8FF"/>
                </a:solidFill>
                <a:latin typeface="Courier New"/>
                <a:ea typeface="Courier New"/>
                <a:cs typeface="Courier New"/>
                <a:sym typeface="Courier New"/>
              </a:rPr>
              <a:t>{</a:t>
            </a:r>
            <a:r>
              <a:rPr lang="en" sz="500">
                <a:solidFill>
                  <a:srgbClr val="FFAB70"/>
                </a:solidFill>
                <a:latin typeface="Courier New"/>
                <a:ea typeface="Courier New"/>
                <a:cs typeface="Courier New"/>
                <a:sym typeface="Courier New"/>
              </a:rPr>
              <a:t>fault_type</a:t>
            </a:r>
            <a:r>
              <a:rPr lang="en" sz="500">
                <a:solidFill>
                  <a:srgbClr val="79B8FF"/>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 Defects"</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plt</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axhline</a:t>
            </a:r>
            <a:r>
              <a:rPr lang="en" sz="500">
                <a:solidFill>
                  <a:srgbClr val="E1E4E8"/>
                </a:solidFill>
                <a:latin typeface="Courier New"/>
                <a:ea typeface="Courier New"/>
                <a:cs typeface="Courier New"/>
                <a:sym typeface="Courier New"/>
              </a:rPr>
              <a:t>(p_bar, </a:t>
            </a:r>
            <a:r>
              <a:rPr lang="en" sz="500">
                <a:solidFill>
                  <a:srgbClr val="FFAB70"/>
                </a:solidFill>
                <a:latin typeface="Courier New"/>
                <a:ea typeface="Courier New"/>
                <a:cs typeface="Courier New"/>
                <a:sym typeface="Courier New"/>
              </a:rPr>
              <a:t>color</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"g"</a:t>
            </a: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linestyle</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label</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"Mean Proportion"</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plt</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axhline</a:t>
            </a:r>
            <a:r>
              <a:rPr lang="en" sz="500">
                <a:solidFill>
                  <a:srgbClr val="E1E4E8"/>
                </a:solidFill>
                <a:latin typeface="Courier New"/>
                <a:ea typeface="Courier New"/>
                <a:cs typeface="Courier New"/>
                <a:sym typeface="Courier New"/>
              </a:rPr>
              <a:t>(</a:t>
            </a:r>
            <a:r>
              <a:rPr lang="en" sz="500">
                <a:solidFill>
                  <a:srgbClr val="79B8FF"/>
                </a:solidFill>
                <a:latin typeface="Courier New"/>
                <a:ea typeface="Courier New"/>
                <a:cs typeface="Courier New"/>
                <a:sym typeface="Courier New"/>
              </a:rPr>
              <a:t>UCL_P</a:t>
            </a: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color</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"r"</a:t>
            </a: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linestyle</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label</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"UCL"</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plt</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axhline</a:t>
            </a:r>
            <a:r>
              <a:rPr lang="en" sz="500">
                <a:solidFill>
                  <a:srgbClr val="E1E4E8"/>
                </a:solidFill>
                <a:latin typeface="Courier New"/>
                <a:ea typeface="Courier New"/>
                <a:cs typeface="Courier New"/>
                <a:sym typeface="Courier New"/>
              </a:rPr>
              <a:t>(</a:t>
            </a:r>
            <a:r>
              <a:rPr lang="en" sz="500">
                <a:solidFill>
                  <a:srgbClr val="79B8FF"/>
                </a:solidFill>
                <a:latin typeface="Courier New"/>
                <a:ea typeface="Courier New"/>
                <a:cs typeface="Courier New"/>
                <a:sym typeface="Courier New"/>
              </a:rPr>
              <a:t>LCL_P</a:t>
            </a: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color</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"r"</a:t>
            </a: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linestyle</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a:t>
            </a:r>
            <a:r>
              <a:rPr lang="en" sz="500">
                <a:solidFill>
                  <a:srgbClr val="E1E4E8"/>
                </a:solidFill>
                <a:latin typeface="Courier New"/>
                <a:ea typeface="Courier New"/>
                <a:cs typeface="Courier New"/>
                <a:sym typeface="Courier New"/>
              </a:rPr>
              <a:t>, </a:t>
            </a:r>
            <a:r>
              <a:rPr lang="en" sz="500">
                <a:solidFill>
                  <a:srgbClr val="FFAB70"/>
                </a:solidFill>
                <a:latin typeface="Courier New"/>
                <a:ea typeface="Courier New"/>
                <a:cs typeface="Courier New"/>
                <a:sym typeface="Courier New"/>
              </a:rPr>
              <a:t>label</a:t>
            </a:r>
            <a:r>
              <a:rPr lang="en" sz="500">
                <a:solidFill>
                  <a:srgbClr val="F97583"/>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"LCL"</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plt</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title</a:t>
            </a:r>
            <a:r>
              <a:rPr lang="en" sz="500">
                <a:solidFill>
                  <a:srgbClr val="E1E4E8"/>
                </a:solidFill>
                <a:latin typeface="Courier New"/>
                <a:ea typeface="Courier New"/>
                <a:cs typeface="Courier New"/>
                <a:sym typeface="Courier New"/>
              </a:rPr>
              <a:t>(</a:t>
            </a:r>
            <a:r>
              <a:rPr lang="en" sz="500">
                <a:solidFill>
                  <a:srgbClr val="F97583"/>
                </a:solidFill>
                <a:latin typeface="Courier New"/>
                <a:ea typeface="Courier New"/>
                <a:cs typeface="Courier New"/>
                <a:sym typeface="Courier New"/>
              </a:rPr>
              <a:t>f</a:t>
            </a:r>
            <a:r>
              <a:rPr lang="en" sz="500">
                <a:solidFill>
                  <a:srgbClr val="9ECBFF"/>
                </a:solidFill>
                <a:latin typeface="Courier New"/>
                <a:ea typeface="Courier New"/>
                <a:cs typeface="Courier New"/>
                <a:sym typeface="Courier New"/>
              </a:rPr>
              <a:t>"P Chart for Proportion of </a:t>
            </a:r>
            <a:r>
              <a:rPr lang="en" sz="500">
                <a:solidFill>
                  <a:srgbClr val="79B8FF"/>
                </a:solidFill>
                <a:latin typeface="Courier New"/>
                <a:ea typeface="Courier New"/>
                <a:cs typeface="Courier New"/>
                <a:sym typeface="Courier New"/>
              </a:rPr>
              <a:t>{</a:t>
            </a:r>
            <a:r>
              <a:rPr lang="en" sz="500">
                <a:solidFill>
                  <a:srgbClr val="FFAB70"/>
                </a:solidFill>
                <a:latin typeface="Courier New"/>
                <a:ea typeface="Courier New"/>
                <a:cs typeface="Courier New"/>
                <a:sym typeface="Courier New"/>
              </a:rPr>
              <a:t>fault_type</a:t>
            </a:r>
            <a:r>
              <a:rPr lang="en" sz="500">
                <a:solidFill>
                  <a:srgbClr val="79B8FF"/>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 Defects"</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plt</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xlabel</a:t>
            </a:r>
            <a:r>
              <a:rPr lang="en" sz="500">
                <a:solidFill>
                  <a:srgbClr val="E1E4E8"/>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"Subgroup"</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plt</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ylabel</a:t>
            </a:r>
            <a:r>
              <a:rPr lang="en" sz="500">
                <a:solidFill>
                  <a:srgbClr val="E1E4E8"/>
                </a:solidFill>
                <a:latin typeface="Courier New"/>
                <a:ea typeface="Courier New"/>
                <a:cs typeface="Courier New"/>
                <a:sym typeface="Courier New"/>
              </a:rPr>
              <a:t>(</a:t>
            </a:r>
            <a:r>
              <a:rPr lang="en" sz="500">
                <a:solidFill>
                  <a:srgbClr val="F97583"/>
                </a:solidFill>
                <a:latin typeface="Courier New"/>
                <a:ea typeface="Courier New"/>
                <a:cs typeface="Courier New"/>
                <a:sym typeface="Courier New"/>
              </a:rPr>
              <a:t>f</a:t>
            </a:r>
            <a:r>
              <a:rPr lang="en" sz="500">
                <a:solidFill>
                  <a:srgbClr val="9ECBFF"/>
                </a:solidFill>
                <a:latin typeface="Courier New"/>
                <a:ea typeface="Courier New"/>
                <a:cs typeface="Courier New"/>
                <a:sym typeface="Courier New"/>
              </a:rPr>
              <a:t>"Proportion of </a:t>
            </a:r>
            <a:r>
              <a:rPr lang="en" sz="500">
                <a:solidFill>
                  <a:srgbClr val="79B8FF"/>
                </a:solidFill>
                <a:latin typeface="Courier New"/>
                <a:ea typeface="Courier New"/>
                <a:cs typeface="Courier New"/>
                <a:sym typeface="Courier New"/>
              </a:rPr>
              <a:t>{</a:t>
            </a:r>
            <a:r>
              <a:rPr lang="en" sz="500">
                <a:solidFill>
                  <a:srgbClr val="FFAB70"/>
                </a:solidFill>
                <a:latin typeface="Courier New"/>
                <a:ea typeface="Courier New"/>
                <a:cs typeface="Courier New"/>
                <a:sym typeface="Courier New"/>
              </a:rPr>
              <a:t>fault_type</a:t>
            </a:r>
            <a:r>
              <a:rPr lang="en" sz="500">
                <a:solidFill>
                  <a:srgbClr val="79B8FF"/>
                </a:solidFill>
                <a:latin typeface="Courier New"/>
                <a:ea typeface="Courier New"/>
                <a:cs typeface="Courier New"/>
                <a:sym typeface="Courier New"/>
              </a:rPr>
              <a:t>}</a:t>
            </a:r>
            <a:r>
              <a:rPr lang="en" sz="500">
                <a:solidFill>
                  <a:srgbClr val="9ECBFF"/>
                </a:solidFill>
                <a:latin typeface="Courier New"/>
                <a:ea typeface="Courier New"/>
                <a:cs typeface="Courier New"/>
                <a:sym typeface="Courier New"/>
              </a:rPr>
              <a:t> Defects"</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plt</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legend</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plt</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grid</a:t>
            </a:r>
            <a:r>
              <a:rPr lang="en" sz="500">
                <a:solidFill>
                  <a:srgbClr val="E1E4E8"/>
                </a:solidFill>
                <a:latin typeface="Courier New"/>
                <a:ea typeface="Courier New"/>
                <a:cs typeface="Courier New"/>
                <a:sym typeface="Courier New"/>
              </a:rPr>
              <a:t>(</a:t>
            </a:r>
            <a:r>
              <a:rPr lang="en" sz="500">
                <a:solidFill>
                  <a:srgbClr val="79B8FF"/>
                </a:solidFill>
                <a:latin typeface="Courier New"/>
                <a:ea typeface="Courier New"/>
                <a:cs typeface="Courier New"/>
                <a:sym typeface="Courier New"/>
              </a:rPr>
              <a:t>True</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plt</a:t>
            </a:r>
            <a:r>
              <a:rPr lang="en" sz="500">
                <a:solidFill>
                  <a:srgbClr val="E1E4E8"/>
                </a:solidFill>
                <a:latin typeface="Courier New"/>
                <a:ea typeface="Courier New"/>
                <a:cs typeface="Courier New"/>
                <a:sym typeface="Courier New"/>
              </a:rPr>
              <a:t>.</a:t>
            </a:r>
            <a:r>
              <a:rPr lang="en" sz="500">
                <a:solidFill>
                  <a:srgbClr val="B392F0"/>
                </a:solidFill>
                <a:latin typeface="Courier New"/>
                <a:ea typeface="Courier New"/>
                <a:cs typeface="Courier New"/>
                <a:sym typeface="Courier New"/>
              </a:rPr>
              <a:t>show</a:t>
            </a:r>
            <a:r>
              <a:rPr lang="en" sz="500">
                <a:solidFill>
                  <a:srgbClr val="E1E4E8"/>
                </a:solidFill>
                <a:latin typeface="Courier New"/>
                <a:ea typeface="Courier New"/>
                <a:cs typeface="Courier New"/>
                <a:sym typeface="Courier New"/>
              </a:rPr>
              <a:t>()</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6A737D"/>
                </a:solidFill>
                <a:latin typeface="Courier New"/>
                <a:ea typeface="Courier New"/>
                <a:cs typeface="Courier New"/>
                <a:sym typeface="Courier New"/>
              </a:rPr>
              <a:t># Generate P-charts for all fault types</a:t>
            </a:r>
            <a:endParaRPr sz="5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F97583"/>
                </a:solidFill>
                <a:latin typeface="Courier New"/>
                <a:ea typeface="Courier New"/>
                <a:cs typeface="Courier New"/>
                <a:sym typeface="Courier New"/>
              </a:rPr>
              <a:t>for</a:t>
            </a:r>
            <a:r>
              <a:rPr lang="en" sz="500">
                <a:solidFill>
                  <a:srgbClr val="E1E4E8"/>
                </a:solidFill>
                <a:latin typeface="Courier New"/>
                <a:ea typeface="Courier New"/>
                <a:cs typeface="Courier New"/>
                <a:sym typeface="Courier New"/>
              </a:rPr>
              <a:t> fault_type </a:t>
            </a:r>
            <a:r>
              <a:rPr lang="en" sz="500">
                <a:solidFill>
                  <a:srgbClr val="F97583"/>
                </a:solidFill>
                <a:latin typeface="Courier New"/>
                <a:ea typeface="Courier New"/>
                <a:cs typeface="Courier New"/>
                <a:sym typeface="Courier New"/>
              </a:rPr>
              <a:t>in</a:t>
            </a:r>
            <a:r>
              <a:rPr lang="en" sz="500">
                <a:solidFill>
                  <a:srgbClr val="E1E4E8"/>
                </a:solidFill>
                <a:latin typeface="Courier New"/>
                <a:ea typeface="Courier New"/>
                <a:cs typeface="Courier New"/>
                <a:sym typeface="Courier New"/>
              </a:rPr>
              <a:t> fault_types:</a:t>
            </a:r>
            <a:endParaRPr sz="5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500">
                <a:solidFill>
                  <a:srgbClr val="E1E4E8"/>
                </a:solidFill>
                <a:latin typeface="Courier New"/>
                <a:ea typeface="Courier New"/>
                <a:cs typeface="Courier New"/>
                <a:sym typeface="Courier New"/>
              </a:rPr>
              <a:t>    </a:t>
            </a:r>
            <a:r>
              <a:rPr lang="en" sz="500">
                <a:solidFill>
                  <a:srgbClr val="B392F0"/>
                </a:solidFill>
                <a:latin typeface="Courier New"/>
                <a:ea typeface="Courier New"/>
                <a:cs typeface="Courier New"/>
                <a:sym typeface="Courier New"/>
              </a:rPr>
              <a:t>plot_p_chart</a:t>
            </a:r>
            <a:r>
              <a:rPr lang="en" sz="500">
                <a:solidFill>
                  <a:srgbClr val="E1E4E8"/>
                </a:solidFill>
                <a:latin typeface="Courier New"/>
                <a:ea typeface="Courier New"/>
                <a:cs typeface="Courier New"/>
                <a:sym typeface="Courier New"/>
              </a:rPr>
              <a:t>(fault_type)</a:t>
            </a:r>
            <a:endParaRPr sz="500">
              <a:solidFill>
                <a:srgbClr val="E1E4E8"/>
              </a:solidFill>
              <a:latin typeface="Courier New"/>
              <a:ea typeface="Courier New"/>
              <a:cs typeface="Courier New"/>
              <a:sym typeface="Courier New"/>
            </a:endParaRPr>
          </a:p>
          <a:p>
            <a:pPr marL="0" lvl="0" indent="0" algn="l" rtl="0">
              <a:spcBef>
                <a:spcPts val="0"/>
              </a:spcBef>
              <a:spcAft>
                <a:spcPts val="0"/>
              </a:spcAft>
              <a:buNone/>
            </a:pPr>
            <a:endParaRPr sz="500">
              <a:solidFill>
                <a:srgbClr val="000000"/>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4"/>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498" name="Google Shape;498;p44"/>
          <p:cNvSpPr txBox="1">
            <a:spLocks noGrp="1"/>
          </p:cNvSpPr>
          <p:nvPr>
            <p:ph type="subTitle" idx="1"/>
          </p:nvPr>
        </p:nvSpPr>
        <p:spPr>
          <a:xfrm>
            <a:off x="0" y="781200"/>
            <a:ext cx="2703000" cy="4259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900">
                <a:solidFill>
                  <a:srgbClr val="6A737D"/>
                </a:solidFill>
                <a:latin typeface="Roboto"/>
                <a:ea typeface="Roboto"/>
                <a:cs typeface="Roboto"/>
                <a:sym typeface="Roboto"/>
              </a:rPr>
              <a:t># Function to plot C-chart for a given fault type</a:t>
            </a:r>
            <a:endParaRPr sz="9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F97583"/>
                </a:solidFill>
                <a:latin typeface="Roboto"/>
                <a:ea typeface="Roboto"/>
                <a:cs typeface="Roboto"/>
                <a:sym typeface="Roboto"/>
              </a:rPr>
              <a:t>def</a:t>
            </a: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plot_c_chart</a:t>
            </a:r>
            <a:r>
              <a:rPr lang="en" sz="900">
                <a:solidFill>
                  <a:srgbClr val="E1E4E8"/>
                </a:solidFill>
                <a:latin typeface="Roboto"/>
                <a:ea typeface="Roboto"/>
                <a:cs typeface="Roboto"/>
                <a:sym typeface="Roboto"/>
              </a:rPr>
              <a:t>(</a:t>
            </a:r>
            <a:r>
              <a:rPr lang="en" sz="900">
                <a:solidFill>
                  <a:srgbClr val="FFAB70"/>
                </a:solidFill>
                <a:latin typeface="Roboto"/>
                <a:ea typeface="Roboto"/>
                <a:cs typeface="Roboto"/>
                <a:sym typeface="Roboto"/>
              </a:rPr>
              <a:t>fault_type</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6A737D"/>
                </a:solidFill>
                <a:latin typeface="Roboto"/>
                <a:ea typeface="Roboto"/>
                <a:cs typeface="Roboto"/>
                <a:sym typeface="Roboto"/>
              </a:rPr>
              <a:t># Count defects for the fault type</a:t>
            </a:r>
            <a:endParaRPr sz="9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defects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data[</a:t>
            </a:r>
            <a:r>
              <a:rPr lang="en" sz="900">
                <a:solidFill>
                  <a:srgbClr val="FFAB70"/>
                </a:solidFill>
                <a:latin typeface="Roboto"/>
                <a:ea typeface="Roboto"/>
                <a:cs typeface="Roboto"/>
                <a:sym typeface="Roboto"/>
              </a:rPr>
              <a:t>fault_type</a:t>
            </a:r>
            <a:r>
              <a:rPr lang="en" sz="900">
                <a:solidFill>
                  <a:srgbClr val="E1E4E8"/>
                </a:solidFill>
                <a:latin typeface="Roboto"/>
                <a:ea typeface="Roboto"/>
                <a:cs typeface="Roboto"/>
                <a:sym typeface="Roboto"/>
              </a:rPr>
              <a:t>].values</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C_bar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np</a:t>
            </a:r>
            <a:r>
              <a:rPr lang="en" sz="900">
                <a:solidFill>
                  <a:srgbClr val="E1E4E8"/>
                </a:solidFill>
                <a:latin typeface="Roboto"/>
                <a:ea typeface="Roboto"/>
                <a:cs typeface="Roboto"/>
                <a:sym typeface="Roboto"/>
              </a:rPr>
              <a:t>.</a:t>
            </a:r>
            <a:r>
              <a:rPr lang="en" sz="900">
                <a:solidFill>
                  <a:srgbClr val="B392F0"/>
                </a:solidFill>
                <a:latin typeface="Roboto"/>
                <a:ea typeface="Roboto"/>
                <a:cs typeface="Roboto"/>
                <a:sym typeface="Roboto"/>
              </a:rPr>
              <a:t>mean</a:t>
            </a:r>
            <a:r>
              <a:rPr lang="en" sz="900">
                <a:solidFill>
                  <a:srgbClr val="E1E4E8"/>
                </a:solidFill>
                <a:latin typeface="Roboto"/>
                <a:ea typeface="Roboto"/>
                <a:cs typeface="Roboto"/>
                <a:sym typeface="Roboto"/>
              </a:rPr>
              <a:t>(defects)</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6A737D"/>
                </a:solidFill>
                <a:latin typeface="Roboto"/>
                <a:ea typeface="Roboto"/>
                <a:cs typeface="Roboto"/>
                <a:sym typeface="Roboto"/>
              </a:rPr>
              <a:t># Control limits for C-chart</a:t>
            </a:r>
            <a:endParaRPr sz="9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UCL_C</a:t>
            </a:r>
            <a:r>
              <a:rPr lang="en" sz="900">
                <a:solidFill>
                  <a:srgbClr val="E1E4E8"/>
                </a:solidFill>
                <a:latin typeface="Roboto"/>
                <a:ea typeface="Roboto"/>
                <a:cs typeface="Roboto"/>
                <a:sym typeface="Roboto"/>
              </a:rPr>
              <a:t>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C_bar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3</a:t>
            </a:r>
            <a:r>
              <a:rPr lang="en" sz="900">
                <a:solidFill>
                  <a:srgbClr val="E1E4E8"/>
                </a:solidFill>
                <a:latin typeface="Roboto"/>
                <a:ea typeface="Roboto"/>
                <a:cs typeface="Roboto"/>
                <a:sym typeface="Roboto"/>
              </a:rPr>
              <a:t>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np</a:t>
            </a:r>
            <a:r>
              <a:rPr lang="en" sz="900">
                <a:solidFill>
                  <a:srgbClr val="E1E4E8"/>
                </a:solidFill>
                <a:latin typeface="Roboto"/>
                <a:ea typeface="Roboto"/>
                <a:cs typeface="Roboto"/>
                <a:sym typeface="Roboto"/>
              </a:rPr>
              <a:t>.sqrt(C_bar)</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LCL_C</a:t>
            </a:r>
            <a:r>
              <a:rPr lang="en" sz="900">
                <a:solidFill>
                  <a:srgbClr val="E1E4E8"/>
                </a:solidFill>
                <a:latin typeface="Roboto"/>
                <a:ea typeface="Roboto"/>
                <a:cs typeface="Roboto"/>
                <a:sym typeface="Roboto"/>
              </a:rPr>
              <a:t>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max</a:t>
            </a:r>
            <a:r>
              <a:rPr lang="en" sz="900">
                <a:solidFill>
                  <a:srgbClr val="E1E4E8"/>
                </a:solidFill>
                <a:latin typeface="Roboto"/>
                <a:ea typeface="Roboto"/>
                <a:cs typeface="Roboto"/>
                <a:sym typeface="Roboto"/>
              </a:rPr>
              <a:t>(C_bar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3</a:t>
            </a:r>
            <a:r>
              <a:rPr lang="en" sz="900">
                <a:solidFill>
                  <a:srgbClr val="E1E4E8"/>
                </a:solidFill>
                <a:latin typeface="Roboto"/>
                <a:ea typeface="Roboto"/>
                <a:cs typeface="Roboto"/>
                <a:sym typeface="Roboto"/>
              </a:rPr>
              <a:t>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np</a:t>
            </a:r>
            <a:r>
              <a:rPr lang="en" sz="900">
                <a:solidFill>
                  <a:srgbClr val="E1E4E8"/>
                </a:solidFill>
                <a:latin typeface="Roboto"/>
                <a:ea typeface="Roboto"/>
                <a:cs typeface="Roboto"/>
                <a:sym typeface="Roboto"/>
              </a:rPr>
              <a:t>.sqrt(C_bar), </a:t>
            </a:r>
            <a:r>
              <a:rPr lang="en" sz="900">
                <a:solidFill>
                  <a:srgbClr val="79B8FF"/>
                </a:solidFill>
                <a:latin typeface="Roboto"/>
                <a:ea typeface="Roboto"/>
                <a:cs typeface="Roboto"/>
                <a:sym typeface="Roboto"/>
              </a:rPr>
              <a:t>0</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900">
              <a:solidFill>
                <a:srgbClr val="E1E4E8"/>
              </a:solidFill>
              <a:latin typeface="Roboto"/>
              <a:ea typeface="Roboto"/>
              <a:cs typeface="Roboto"/>
              <a:sym typeface="Roboto"/>
            </a:endParaRPr>
          </a:p>
          <a:p>
            <a:pPr marL="0" lvl="0" indent="0" algn="l" rtl="0">
              <a:spcBef>
                <a:spcPts val="0"/>
              </a:spcBef>
              <a:spcAft>
                <a:spcPts val="0"/>
              </a:spcAft>
              <a:buNone/>
            </a:pPr>
            <a:endParaRPr sz="900">
              <a:solidFill>
                <a:srgbClr val="6A737D"/>
              </a:solidFill>
              <a:latin typeface="Roboto"/>
              <a:ea typeface="Roboto"/>
              <a:cs typeface="Roboto"/>
              <a:sym typeface="Roboto"/>
            </a:endParaRPr>
          </a:p>
        </p:txBody>
      </p:sp>
      <p:sp>
        <p:nvSpPr>
          <p:cNvPr id="499" name="Google Shape;499;p44"/>
          <p:cNvSpPr txBox="1">
            <a:spLocks noGrp="1"/>
          </p:cNvSpPr>
          <p:nvPr>
            <p:ph type="subTitle" idx="1"/>
          </p:nvPr>
        </p:nvSpPr>
        <p:spPr>
          <a:xfrm>
            <a:off x="2703000" y="781200"/>
            <a:ext cx="2703000" cy="4259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6A737D"/>
                </a:solidFill>
                <a:latin typeface="Roboto"/>
                <a:ea typeface="Roboto"/>
                <a:cs typeface="Roboto"/>
                <a:sym typeface="Roboto"/>
              </a:rPr>
              <a:t># Plot C-chart</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figure</a:t>
            </a:r>
            <a:r>
              <a:rPr lang="en" sz="800">
                <a:solidFill>
                  <a:srgbClr val="E1E4E8"/>
                </a:solidFill>
                <a:latin typeface="Roboto"/>
                <a:ea typeface="Roboto"/>
                <a:cs typeface="Roboto"/>
                <a:sym typeface="Roboto"/>
              </a:rPr>
              <a:t>(</a:t>
            </a:r>
            <a:r>
              <a:rPr lang="en" sz="800">
                <a:solidFill>
                  <a:srgbClr val="FFAB70"/>
                </a:solidFill>
                <a:latin typeface="Roboto"/>
                <a:ea typeface="Roboto"/>
                <a:cs typeface="Roboto"/>
                <a:sym typeface="Roboto"/>
              </a:rPr>
              <a:t>figsize</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a:t>
            </a:r>
            <a:r>
              <a:rPr lang="en" sz="800">
                <a:solidFill>
                  <a:srgbClr val="79B8FF"/>
                </a:solidFill>
                <a:latin typeface="Roboto"/>
                <a:ea typeface="Roboto"/>
                <a:cs typeface="Roboto"/>
                <a:sym typeface="Roboto"/>
              </a:rPr>
              <a:t>12</a:t>
            </a:r>
            <a:r>
              <a:rPr lang="en" sz="800">
                <a:solidFill>
                  <a:srgbClr val="E1E4E8"/>
                </a:solidFill>
                <a:latin typeface="Roboto"/>
                <a:ea typeface="Roboto"/>
                <a:cs typeface="Roboto"/>
                <a:sym typeface="Roboto"/>
              </a:rPr>
              <a:t>, </a:t>
            </a:r>
            <a:r>
              <a:rPr lang="en" sz="800">
                <a:solidFill>
                  <a:srgbClr val="79B8FF"/>
                </a:solidFill>
                <a:latin typeface="Roboto"/>
                <a:ea typeface="Roboto"/>
                <a:cs typeface="Roboto"/>
                <a:sym typeface="Roboto"/>
              </a:rPr>
              <a:t>6</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plot</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defects,</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marker</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"o"</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linestyle</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color</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"b"</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label</a:t>
            </a:r>
            <a:r>
              <a:rPr lang="en" sz="800">
                <a:solidFill>
                  <a:srgbClr val="F97583"/>
                </a:solidFill>
                <a:latin typeface="Roboto"/>
                <a:ea typeface="Roboto"/>
                <a:cs typeface="Roboto"/>
                <a:sym typeface="Roboto"/>
              </a:rPr>
              <a:t>=f</a:t>
            </a:r>
            <a:r>
              <a:rPr lang="en" sz="800">
                <a:solidFill>
                  <a:srgbClr val="9ECBFF"/>
                </a:solidFill>
                <a:latin typeface="Roboto"/>
                <a:ea typeface="Roboto"/>
                <a:cs typeface="Roboto"/>
                <a:sym typeface="Roboto"/>
              </a:rPr>
              <a:t>"Count of </a:t>
            </a:r>
            <a:r>
              <a:rPr lang="en" sz="800">
                <a:solidFill>
                  <a:srgbClr val="79B8FF"/>
                </a:solidFill>
                <a:latin typeface="Roboto"/>
                <a:ea typeface="Roboto"/>
                <a:cs typeface="Roboto"/>
                <a:sym typeface="Roboto"/>
              </a:rPr>
              <a:t>{</a:t>
            </a:r>
            <a:r>
              <a:rPr lang="en" sz="800">
                <a:solidFill>
                  <a:srgbClr val="FFAB70"/>
                </a:solidFill>
                <a:latin typeface="Roboto"/>
                <a:ea typeface="Roboto"/>
                <a:cs typeface="Roboto"/>
                <a:sym typeface="Roboto"/>
              </a:rPr>
              <a:t>fault_type</a:t>
            </a:r>
            <a:r>
              <a:rPr lang="en" sz="800">
                <a:solidFill>
                  <a:srgbClr val="79B8FF"/>
                </a:solidFill>
                <a:latin typeface="Roboto"/>
                <a:ea typeface="Roboto"/>
                <a:cs typeface="Roboto"/>
                <a:sym typeface="Roboto"/>
              </a:rPr>
              <a:t>}</a:t>
            </a:r>
            <a:r>
              <a:rPr lang="en" sz="800">
                <a:solidFill>
                  <a:srgbClr val="9ECBFF"/>
                </a:solidFill>
                <a:latin typeface="Roboto"/>
                <a:ea typeface="Roboto"/>
                <a:cs typeface="Roboto"/>
                <a:sym typeface="Roboto"/>
              </a:rPr>
              <a:t> Defects"</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axhline</a:t>
            </a:r>
            <a:r>
              <a:rPr lang="en" sz="800">
                <a:solidFill>
                  <a:srgbClr val="E1E4E8"/>
                </a:solidFill>
                <a:latin typeface="Roboto"/>
                <a:ea typeface="Roboto"/>
                <a:cs typeface="Roboto"/>
                <a:sym typeface="Roboto"/>
              </a:rPr>
              <a:t>(C_bar, </a:t>
            </a:r>
            <a:r>
              <a:rPr lang="en" sz="800">
                <a:solidFill>
                  <a:srgbClr val="FFAB70"/>
                </a:solidFill>
                <a:latin typeface="Roboto"/>
                <a:ea typeface="Roboto"/>
                <a:cs typeface="Roboto"/>
                <a:sym typeface="Roboto"/>
              </a:rPr>
              <a:t>color</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"g"</a:t>
            </a: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linestyle</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label</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"Mean Count"</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axhline</a:t>
            </a:r>
            <a:r>
              <a:rPr lang="en" sz="800">
                <a:solidFill>
                  <a:srgbClr val="E1E4E8"/>
                </a:solidFill>
                <a:latin typeface="Roboto"/>
                <a:ea typeface="Roboto"/>
                <a:cs typeface="Roboto"/>
                <a:sym typeface="Roboto"/>
              </a:rPr>
              <a:t>(</a:t>
            </a:r>
            <a:r>
              <a:rPr lang="en" sz="800">
                <a:solidFill>
                  <a:srgbClr val="79B8FF"/>
                </a:solidFill>
                <a:latin typeface="Roboto"/>
                <a:ea typeface="Roboto"/>
                <a:cs typeface="Roboto"/>
                <a:sym typeface="Roboto"/>
              </a:rPr>
              <a:t>UCL_C</a:t>
            </a: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color</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"r"</a:t>
            </a: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linestyle</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label</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"UCL"</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axhline</a:t>
            </a:r>
            <a:r>
              <a:rPr lang="en" sz="800">
                <a:solidFill>
                  <a:srgbClr val="E1E4E8"/>
                </a:solidFill>
                <a:latin typeface="Roboto"/>
                <a:ea typeface="Roboto"/>
                <a:cs typeface="Roboto"/>
                <a:sym typeface="Roboto"/>
              </a:rPr>
              <a:t>(</a:t>
            </a:r>
            <a:r>
              <a:rPr lang="en" sz="800">
                <a:solidFill>
                  <a:srgbClr val="79B8FF"/>
                </a:solidFill>
                <a:latin typeface="Roboto"/>
                <a:ea typeface="Roboto"/>
                <a:cs typeface="Roboto"/>
                <a:sym typeface="Roboto"/>
              </a:rPr>
              <a:t>LCL_C</a:t>
            </a: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color</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"r"</a:t>
            </a: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linestyle</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label</a:t>
            </a:r>
            <a:r>
              <a:rPr lang="en" sz="800">
                <a:solidFill>
                  <a:srgbClr val="F97583"/>
                </a:solidFill>
                <a:latin typeface="Roboto"/>
                <a:ea typeface="Roboto"/>
                <a:cs typeface="Roboto"/>
                <a:sym typeface="Roboto"/>
              </a:rPr>
              <a:t>=</a:t>
            </a:r>
            <a:r>
              <a:rPr lang="en" sz="800">
                <a:solidFill>
                  <a:srgbClr val="9ECBFF"/>
                </a:solidFill>
                <a:latin typeface="Roboto"/>
                <a:ea typeface="Roboto"/>
                <a:cs typeface="Roboto"/>
                <a:sym typeface="Roboto"/>
              </a:rPr>
              <a:t>"LCL"</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title</a:t>
            </a:r>
            <a:r>
              <a:rPr lang="en" sz="800">
                <a:solidFill>
                  <a:srgbClr val="E1E4E8"/>
                </a:solidFill>
                <a:latin typeface="Roboto"/>
                <a:ea typeface="Roboto"/>
                <a:cs typeface="Roboto"/>
                <a:sym typeface="Roboto"/>
              </a:rPr>
              <a:t>(</a:t>
            </a:r>
            <a:r>
              <a:rPr lang="en" sz="800">
                <a:solidFill>
                  <a:srgbClr val="F97583"/>
                </a:solidFill>
                <a:latin typeface="Roboto"/>
                <a:ea typeface="Roboto"/>
                <a:cs typeface="Roboto"/>
                <a:sym typeface="Roboto"/>
              </a:rPr>
              <a:t>f</a:t>
            </a:r>
            <a:r>
              <a:rPr lang="en" sz="800">
                <a:solidFill>
                  <a:srgbClr val="9ECBFF"/>
                </a:solidFill>
                <a:latin typeface="Roboto"/>
                <a:ea typeface="Roboto"/>
                <a:cs typeface="Roboto"/>
                <a:sym typeface="Roboto"/>
              </a:rPr>
              <a:t>"C Chart for Count of </a:t>
            </a:r>
            <a:r>
              <a:rPr lang="en" sz="800">
                <a:solidFill>
                  <a:srgbClr val="79B8FF"/>
                </a:solidFill>
                <a:latin typeface="Roboto"/>
                <a:ea typeface="Roboto"/>
                <a:cs typeface="Roboto"/>
                <a:sym typeface="Roboto"/>
              </a:rPr>
              <a:t>{</a:t>
            </a:r>
            <a:r>
              <a:rPr lang="en" sz="800">
                <a:solidFill>
                  <a:srgbClr val="FFAB70"/>
                </a:solidFill>
                <a:latin typeface="Roboto"/>
                <a:ea typeface="Roboto"/>
                <a:cs typeface="Roboto"/>
                <a:sym typeface="Roboto"/>
              </a:rPr>
              <a:t>fault_type</a:t>
            </a:r>
            <a:r>
              <a:rPr lang="en" sz="800">
                <a:solidFill>
                  <a:srgbClr val="79B8FF"/>
                </a:solidFill>
                <a:latin typeface="Roboto"/>
                <a:ea typeface="Roboto"/>
                <a:cs typeface="Roboto"/>
                <a:sym typeface="Roboto"/>
              </a:rPr>
              <a:t>}</a:t>
            </a:r>
            <a:r>
              <a:rPr lang="en" sz="800">
                <a:solidFill>
                  <a:srgbClr val="9ECBFF"/>
                </a:solidFill>
                <a:latin typeface="Roboto"/>
                <a:ea typeface="Roboto"/>
                <a:cs typeface="Roboto"/>
                <a:sym typeface="Roboto"/>
              </a:rPr>
              <a:t> Defects"</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xlabel</a:t>
            </a:r>
            <a:r>
              <a:rPr lang="en" sz="800">
                <a:solidFill>
                  <a:srgbClr val="E1E4E8"/>
                </a:solidFill>
                <a:latin typeface="Roboto"/>
                <a:ea typeface="Roboto"/>
                <a:cs typeface="Roboto"/>
                <a:sym typeface="Roboto"/>
              </a:rPr>
              <a:t>(</a:t>
            </a:r>
            <a:r>
              <a:rPr lang="en" sz="800">
                <a:solidFill>
                  <a:srgbClr val="9ECBFF"/>
                </a:solidFill>
                <a:latin typeface="Roboto"/>
                <a:ea typeface="Roboto"/>
                <a:cs typeface="Roboto"/>
                <a:sym typeface="Roboto"/>
              </a:rPr>
              <a:t>"Inspection Period"</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ylabel</a:t>
            </a:r>
            <a:r>
              <a:rPr lang="en" sz="800">
                <a:solidFill>
                  <a:srgbClr val="E1E4E8"/>
                </a:solidFill>
                <a:latin typeface="Roboto"/>
                <a:ea typeface="Roboto"/>
                <a:cs typeface="Roboto"/>
                <a:sym typeface="Roboto"/>
              </a:rPr>
              <a:t>(</a:t>
            </a:r>
            <a:r>
              <a:rPr lang="en" sz="800">
                <a:solidFill>
                  <a:srgbClr val="F97583"/>
                </a:solidFill>
                <a:latin typeface="Roboto"/>
                <a:ea typeface="Roboto"/>
                <a:cs typeface="Roboto"/>
                <a:sym typeface="Roboto"/>
              </a:rPr>
              <a:t>f</a:t>
            </a:r>
            <a:r>
              <a:rPr lang="en" sz="800">
                <a:solidFill>
                  <a:srgbClr val="9ECBFF"/>
                </a:solidFill>
                <a:latin typeface="Roboto"/>
                <a:ea typeface="Roboto"/>
                <a:cs typeface="Roboto"/>
                <a:sym typeface="Roboto"/>
              </a:rPr>
              <a:t>"Count of </a:t>
            </a:r>
            <a:r>
              <a:rPr lang="en" sz="800">
                <a:solidFill>
                  <a:srgbClr val="79B8FF"/>
                </a:solidFill>
                <a:latin typeface="Roboto"/>
                <a:ea typeface="Roboto"/>
                <a:cs typeface="Roboto"/>
                <a:sym typeface="Roboto"/>
              </a:rPr>
              <a:t>{</a:t>
            </a:r>
            <a:r>
              <a:rPr lang="en" sz="800">
                <a:solidFill>
                  <a:srgbClr val="FFAB70"/>
                </a:solidFill>
                <a:latin typeface="Roboto"/>
                <a:ea typeface="Roboto"/>
                <a:cs typeface="Roboto"/>
                <a:sym typeface="Roboto"/>
              </a:rPr>
              <a:t>fault_type</a:t>
            </a:r>
            <a:r>
              <a:rPr lang="en" sz="800">
                <a:solidFill>
                  <a:srgbClr val="79B8FF"/>
                </a:solidFill>
                <a:latin typeface="Roboto"/>
                <a:ea typeface="Roboto"/>
                <a:cs typeface="Roboto"/>
                <a:sym typeface="Roboto"/>
              </a:rPr>
              <a:t>}</a:t>
            </a:r>
            <a:r>
              <a:rPr lang="en" sz="800">
                <a:solidFill>
                  <a:srgbClr val="9ECBFF"/>
                </a:solidFill>
                <a:latin typeface="Roboto"/>
                <a:ea typeface="Roboto"/>
                <a:cs typeface="Roboto"/>
                <a:sym typeface="Roboto"/>
              </a:rPr>
              <a:t> Defects"</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legend</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grid</a:t>
            </a:r>
            <a:r>
              <a:rPr lang="en" sz="800">
                <a:solidFill>
                  <a:srgbClr val="E1E4E8"/>
                </a:solidFill>
                <a:latin typeface="Roboto"/>
                <a:ea typeface="Roboto"/>
                <a:cs typeface="Roboto"/>
                <a:sym typeface="Roboto"/>
              </a:rPr>
              <a:t>(</a:t>
            </a:r>
            <a:r>
              <a:rPr lang="en" sz="800">
                <a:solidFill>
                  <a:srgbClr val="79B8FF"/>
                </a:solidFill>
                <a:latin typeface="Roboto"/>
                <a:ea typeface="Roboto"/>
                <a:cs typeface="Roboto"/>
                <a:sym typeface="Roboto"/>
              </a:rPr>
              <a:t>True</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show</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6A737D"/>
                </a:solidFill>
                <a:latin typeface="Roboto"/>
                <a:ea typeface="Roboto"/>
                <a:cs typeface="Roboto"/>
                <a:sym typeface="Roboto"/>
              </a:rPr>
              <a:t># Generate C-charts for all fault types</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for</a:t>
            </a:r>
            <a:r>
              <a:rPr lang="en" sz="800">
                <a:solidFill>
                  <a:srgbClr val="E1E4E8"/>
                </a:solidFill>
                <a:latin typeface="Roboto"/>
                <a:ea typeface="Roboto"/>
                <a:cs typeface="Roboto"/>
                <a:sym typeface="Roboto"/>
              </a:rPr>
              <a:t> fault_type </a:t>
            </a:r>
            <a:r>
              <a:rPr lang="en" sz="800">
                <a:solidFill>
                  <a:srgbClr val="F97583"/>
                </a:solidFill>
                <a:latin typeface="Roboto"/>
                <a:ea typeface="Roboto"/>
                <a:cs typeface="Roboto"/>
                <a:sym typeface="Roboto"/>
              </a:rPr>
              <a:t>in</a:t>
            </a:r>
            <a:r>
              <a:rPr lang="en" sz="800">
                <a:solidFill>
                  <a:srgbClr val="E1E4E8"/>
                </a:solidFill>
                <a:latin typeface="Roboto"/>
                <a:ea typeface="Roboto"/>
                <a:cs typeface="Roboto"/>
                <a:sym typeface="Roboto"/>
              </a:rPr>
              <a:t> fault_types:</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plot_c_chart</a:t>
            </a:r>
            <a:r>
              <a:rPr lang="en" sz="800">
                <a:solidFill>
                  <a:srgbClr val="E1E4E8"/>
                </a:solidFill>
                <a:latin typeface="Roboto"/>
                <a:ea typeface="Roboto"/>
                <a:cs typeface="Roboto"/>
                <a:sym typeface="Roboto"/>
              </a:rPr>
              <a:t>(fault_type)</a:t>
            </a:r>
            <a:endParaRPr sz="1000">
              <a:solidFill>
                <a:srgbClr val="E1E4E8"/>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5"/>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505" name="Google Shape;505;p45"/>
          <p:cNvSpPr txBox="1">
            <a:spLocks noGrp="1"/>
          </p:cNvSpPr>
          <p:nvPr>
            <p:ph type="subTitle" idx="1"/>
          </p:nvPr>
        </p:nvSpPr>
        <p:spPr>
          <a:xfrm>
            <a:off x="0" y="781200"/>
            <a:ext cx="2703000" cy="4259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800">
                <a:solidFill>
                  <a:srgbClr val="6A737D"/>
                </a:solidFill>
                <a:latin typeface="Courier New"/>
                <a:ea typeface="Courier New"/>
                <a:cs typeface="Courier New"/>
                <a:sym typeface="Courier New"/>
              </a:rPr>
              <a:t># Create a binary 'Defective' column: 1 if any fault is present, 0 otherwise</a:t>
            </a:r>
            <a:endParaRPr sz="8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data[</a:t>
            </a:r>
            <a:r>
              <a:rPr lang="en" sz="800">
                <a:solidFill>
                  <a:srgbClr val="9ECBFF"/>
                </a:solidFill>
                <a:latin typeface="Courier New"/>
                <a:ea typeface="Courier New"/>
                <a:cs typeface="Courier New"/>
                <a:sym typeface="Courier New"/>
              </a:rPr>
              <a:t>"Defective"</a:t>
            </a:r>
            <a:r>
              <a:rPr lang="en" sz="800">
                <a:solidFill>
                  <a:srgbClr val="E1E4E8"/>
                </a:solidFill>
                <a:latin typeface="Courier New"/>
                <a:ea typeface="Courier New"/>
                <a:cs typeface="Courier New"/>
                <a:sym typeface="Courier New"/>
              </a:rPr>
              <a:t>] </a:t>
            </a:r>
            <a:r>
              <a:rPr lang="en" sz="800">
                <a:solidFill>
                  <a:srgbClr val="F97583"/>
                </a:solidFill>
                <a:latin typeface="Courier New"/>
                <a:ea typeface="Courier New"/>
                <a:cs typeface="Courier New"/>
                <a:sym typeface="Courier New"/>
              </a:rPr>
              <a:t>=</a:t>
            </a:r>
            <a:r>
              <a:rPr lang="en" sz="800">
                <a:solidFill>
                  <a:srgbClr val="E1E4E8"/>
                </a:solidFill>
                <a:latin typeface="Courier New"/>
                <a:ea typeface="Courier New"/>
                <a:cs typeface="Courier New"/>
                <a:sym typeface="Courier New"/>
              </a:rPr>
              <a:t> data[</a:t>
            </a: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    [</a:t>
            </a:r>
            <a:r>
              <a:rPr lang="en" sz="800">
                <a:solidFill>
                  <a:srgbClr val="9ECBFF"/>
                </a:solidFill>
                <a:latin typeface="Courier New"/>
                <a:ea typeface="Courier New"/>
                <a:cs typeface="Courier New"/>
                <a:sym typeface="Courier New"/>
              </a:rPr>
              <a:t>"Pastry"</a:t>
            </a:r>
            <a:r>
              <a:rPr lang="en" sz="800">
                <a:solidFill>
                  <a:srgbClr val="E1E4E8"/>
                </a:solidFill>
                <a:latin typeface="Courier New"/>
                <a:ea typeface="Courier New"/>
                <a:cs typeface="Courier New"/>
                <a:sym typeface="Courier New"/>
              </a:rPr>
              <a:t>, </a:t>
            </a:r>
            <a:r>
              <a:rPr lang="en" sz="800">
                <a:solidFill>
                  <a:srgbClr val="9ECBFF"/>
                </a:solidFill>
                <a:latin typeface="Courier New"/>
                <a:ea typeface="Courier New"/>
                <a:cs typeface="Courier New"/>
                <a:sym typeface="Courier New"/>
              </a:rPr>
              <a:t>"Z_Scratch"</a:t>
            </a:r>
            <a:r>
              <a:rPr lang="en" sz="800">
                <a:solidFill>
                  <a:srgbClr val="E1E4E8"/>
                </a:solidFill>
                <a:latin typeface="Courier New"/>
                <a:ea typeface="Courier New"/>
                <a:cs typeface="Courier New"/>
                <a:sym typeface="Courier New"/>
              </a:rPr>
              <a:t>, </a:t>
            </a:r>
            <a:r>
              <a:rPr lang="en" sz="800">
                <a:solidFill>
                  <a:srgbClr val="9ECBFF"/>
                </a:solidFill>
                <a:latin typeface="Courier New"/>
                <a:ea typeface="Courier New"/>
                <a:cs typeface="Courier New"/>
                <a:sym typeface="Courier New"/>
              </a:rPr>
              <a:t>"K_Scatch"</a:t>
            </a:r>
            <a:r>
              <a:rPr lang="en" sz="800">
                <a:solidFill>
                  <a:srgbClr val="E1E4E8"/>
                </a:solidFill>
                <a:latin typeface="Courier New"/>
                <a:ea typeface="Courier New"/>
                <a:cs typeface="Courier New"/>
                <a:sym typeface="Courier New"/>
              </a:rPr>
              <a:t>, </a:t>
            </a:r>
            <a:r>
              <a:rPr lang="en" sz="800">
                <a:solidFill>
                  <a:srgbClr val="9ECBFF"/>
                </a:solidFill>
                <a:latin typeface="Courier New"/>
                <a:ea typeface="Courier New"/>
                <a:cs typeface="Courier New"/>
                <a:sym typeface="Courier New"/>
              </a:rPr>
              <a:t>"Stains"</a:t>
            </a:r>
            <a:r>
              <a:rPr lang="en" sz="800">
                <a:solidFill>
                  <a:srgbClr val="E1E4E8"/>
                </a:solidFill>
                <a:latin typeface="Courier New"/>
                <a:ea typeface="Courier New"/>
                <a:cs typeface="Courier New"/>
                <a:sym typeface="Courier New"/>
              </a:rPr>
              <a:t>, </a:t>
            </a:r>
            <a:r>
              <a:rPr lang="en" sz="800">
                <a:solidFill>
                  <a:srgbClr val="9ECBFF"/>
                </a:solidFill>
                <a:latin typeface="Courier New"/>
                <a:ea typeface="Courier New"/>
                <a:cs typeface="Courier New"/>
                <a:sym typeface="Courier New"/>
              </a:rPr>
              <a:t>"Dirtiness"</a:t>
            </a:r>
            <a:r>
              <a:rPr lang="en" sz="800">
                <a:solidFill>
                  <a:srgbClr val="E1E4E8"/>
                </a:solidFill>
                <a:latin typeface="Courier New"/>
                <a:ea typeface="Courier New"/>
                <a:cs typeface="Courier New"/>
                <a:sym typeface="Courier New"/>
              </a:rPr>
              <a:t>, </a:t>
            </a:r>
            <a:r>
              <a:rPr lang="en" sz="800">
                <a:solidFill>
                  <a:srgbClr val="9ECBFF"/>
                </a:solidFill>
                <a:latin typeface="Courier New"/>
                <a:ea typeface="Courier New"/>
                <a:cs typeface="Courier New"/>
                <a:sym typeface="Courier New"/>
              </a:rPr>
              <a:t>"Bumps"</a:t>
            </a:r>
            <a:r>
              <a:rPr lang="en" sz="800">
                <a:solidFill>
                  <a:srgbClr val="E1E4E8"/>
                </a:solidFill>
                <a:latin typeface="Courier New"/>
                <a:ea typeface="Courier New"/>
                <a:cs typeface="Courier New"/>
                <a:sym typeface="Courier New"/>
              </a:rPr>
              <a:t>, </a:t>
            </a:r>
            <a:r>
              <a:rPr lang="en" sz="800">
                <a:solidFill>
                  <a:srgbClr val="9ECBFF"/>
                </a:solidFill>
                <a:latin typeface="Courier New"/>
                <a:ea typeface="Courier New"/>
                <a:cs typeface="Courier New"/>
                <a:sym typeface="Courier New"/>
              </a:rPr>
              <a:t>"Other_Faults"</a:t>
            </a:r>
            <a:r>
              <a:rPr lang="en" sz="800">
                <a:solidFill>
                  <a:srgbClr val="E1E4E8"/>
                </a:solidFill>
                <a:latin typeface="Courier New"/>
                <a:ea typeface="Courier New"/>
                <a:cs typeface="Courier New"/>
                <a:sym typeface="Courier New"/>
              </a:rPr>
              <a:t>]</a:t>
            </a: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a:t>
            </a:r>
            <a:r>
              <a:rPr lang="en" sz="800">
                <a:solidFill>
                  <a:srgbClr val="B392F0"/>
                </a:solidFill>
                <a:latin typeface="Courier New"/>
                <a:ea typeface="Courier New"/>
                <a:cs typeface="Courier New"/>
                <a:sym typeface="Courier New"/>
              </a:rPr>
              <a:t>max</a:t>
            </a:r>
            <a:r>
              <a:rPr lang="en" sz="800">
                <a:solidFill>
                  <a:srgbClr val="E1E4E8"/>
                </a:solidFill>
                <a:latin typeface="Courier New"/>
                <a:ea typeface="Courier New"/>
                <a:cs typeface="Courier New"/>
                <a:sym typeface="Courier New"/>
              </a:rPr>
              <a:t>(</a:t>
            </a:r>
            <a:r>
              <a:rPr lang="en" sz="800">
                <a:solidFill>
                  <a:srgbClr val="FFAB70"/>
                </a:solidFill>
                <a:latin typeface="Courier New"/>
                <a:ea typeface="Courier New"/>
                <a:cs typeface="Courier New"/>
                <a:sym typeface="Courier New"/>
              </a:rPr>
              <a:t>axis</a:t>
            </a:r>
            <a:r>
              <a:rPr lang="en" sz="800">
                <a:solidFill>
                  <a:srgbClr val="F97583"/>
                </a:solidFill>
                <a:latin typeface="Courier New"/>
                <a:ea typeface="Courier New"/>
                <a:cs typeface="Courier New"/>
                <a:sym typeface="Courier New"/>
              </a:rPr>
              <a:t>=</a:t>
            </a:r>
            <a:r>
              <a:rPr lang="en" sz="800">
                <a:solidFill>
                  <a:srgbClr val="79B8FF"/>
                </a:solidFill>
                <a:latin typeface="Courier New"/>
                <a:ea typeface="Courier New"/>
                <a:cs typeface="Courier New"/>
                <a:sym typeface="Courier New"/>
              </a:rPr>
              <a:t>1</a:t>
            </a:r>
            <a:r>
              <a:rPr lang="en" sz="800">
                <a:solidFill>
                  <a:srgbClr val="E1E4E8"/>
                </a:solidFill>
                <a:latin typeface="Courier New"/>
                <a:ea typeface="Courier New"/>
                <a:cs typeface="Courier New"/>
                <a:sym typeface="Courier New"/>
              </a:rPr>
              <a:t>)</a:t>
            </a: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6A737D"/>
                </a:solidFill>
                <a:latin typeface="Courier New"/>
                <a:ea typeface="Courier New"/>
                <a:cs typeface="Courier New"/>
                <a:sym typeface="Courier New"/>
              </a:rPr>
              <a:t># Define sample size and number of subgroups</a:t>
            </a:r>
            <a:endParaRPr sz="8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sample_size </a:t>
            </a:r>
            <a:r>
              <a:rPr lang="en" sz="800">
                <a:solidFill>
                  <a:srgbClr val="F97583"/>
                </a:solidFill>
                <a:latin typeface="Courier New"/>
                <a:ea typeface="Courier New"/>
                <a:cs typeface="Courier New"/>
                <a:sym typeface="Courier New"/>
              </a:rPr>
              <a:t>=</a:t>
            </a:r>
            <a:r>
              <a:rPr lang="en" sz="800">
                <a:solidFill>
                  <a:srgbClr val="E1E4E8"/>
                </a:solidFill>
                <a:latin typeface="Courier New"/>
                <a:ea typeface="Courier New"/>
                <a:cs typeface="Courier New"/>
                <a:sym typeface="Courier New"/>
              </a:rPr>
              <a:t> </a:t>
            </a:r>
            <a:r>
              <a:rPr lang="en" sz="800">
                <a:solidFill>
                  <a:srgbClr val="79B8FF"/>
                </a:solidFill>
                <a:latin typeface="Courier New"/>
                <a:ea typeface="Courier New"/>
                <a:cs typeface="Courier New"/>
                <a:sym typeface="Courier New"/>
              </a:rPr>
              <a:t>50</a:t>
            </a:r>
            <a:endParaRPr sz="800">
              <a:solidFill>
                <a:srgbClr val="79B8FF"/>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num_subgroups </a:t>
            </a:r>
            <a:r>
              <a:rPr lang="en" sz="800">
                <a:solidFill>
                  <a:srgbClr val="F97583"/>
                </a:solidFill>
                <a:latin typeface="Courier New"/>
                <a:ea typeface="Courier New"/>
                <a:cs typeface="Courier New"/>
                <a:sym typeface="Courier New"/>
              </a:rPr>
              <a:t>=</a:t>
            </a:r>
            <a:r>
              <a:rPr lang="en" sz="800">
                <a:solidFill>
                  <a:srgbClr val="E1E4E8"/>
                </a:solidFill>
                <a:latin typeface="Courier New"/>
                <a:ea typeface="Courier New"/>
                <a:cs typeface="Courier New"/>
                <a:sym typeface="Courier New"/>
              </a:rPr>
              <a:t> </a:t>
            </a:r>
            <a:r>
              <a:rPr lang="en" sz="800">
                <a:solidFill>
                  <a:srgbClr val="79B8FF"/>
                </a:solidFill>
                <a:latin typeface="Courier New"/>
                <a:ea typeface="Courier New"/>
                <a:cs typeface="Courier New"/>
                <a:sym typeface="Courier New"/>
              </a:rPr>
              <a:t>len</a:t>
            </a:r>
            <a:r>
              <a:rPr lang="en" sz="800">
                <a:solidFill>
                  <a:srgbClr val="E1E4E8"/>
                </a:solidFill>
                <a:latin typeface="Courier New"/>
                <a:ea typeface="Courier New"/>
                <a:cs typeface="Courier New"/>
                <a:sym typeface="Courier New"/>
              </a:rPr>
              <a:t>(data) </a:t>
            </a:r>
            <a:r>
              <a:rPr lang="en" sz="800">
                <a:solidFill>
                  <a:srgbClr val="F97583"/>
                </a:solidFill>
                <a:latin typeface="Courier New"/>
                <a:ea typeface="Courier New"/>
                <a:cs typeface="Courier New"/>
                <a:sym typeface="Courier New"/>
              </a:rPr>
              <a:t>//</a:t>
            </a:r>
            <a:r>
              <a:rPr lang="en" sz="800">
                <a:solidFill>
                  <a:srgbClr val="E1E4E8"/>
                </a:solidFill>
                <a:latin typeface="Courier New"/>
                <a:ea typeface="Courier New"/>
                <a:cs typeface="Courier New"/>
                <a:sym typeface="Courier New"/>
              </a:rPr>
              <a:t> sample_size</a:t>
            </a: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6A737D"/>
                </a:solidFill>
                <a:latin typeface="Courier New"/>
                <a:ea typeface="Courier New"/>
                <a:cs typeface="Courier New"/>
                <a:sym typeface="Courier New"/>
              </a:rPr>
              <a:t># Calculate proportion of defectives for each subgroup</a:t>
            </a:r>
            <a:endParaRPr sz="8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defective_counts </a:t>
            </a:r>
            <a:r>
              <a:rPr lang="en" sz="800">
                <a:solidFill>
                  <a:srgbClr val="F97583"/>
                </a:solidFill>
                <a:latin typeface="Courier New"/>
                <a:ea typeface="Courier New"/>
                <a:cs typeface="Courier New"/>
                <a:sym typeface="Courier New"/>
              </a:rPr>
              <a:t>=</a:t>
            </a:r>
            <a:r>
              <a:rPr lang="en" sz="800">
                <a:solidFill>
                  <a:srgbClr val="E1E4E8"/>
                </a:solidFill>
                <a:latin typeface="Courier New"/>
                <a:ea typeface="Courier New"/>
                <a:cs typeface="Courier New"/>
                <a:sym typeface="Courier New"/>
              </a:rPr>
              <a:t> (</a:t>
            </a: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    data[</a:t>
            </a:r>
            <a:r>
              <a:rPr lang="en" sz="800">
                <a:solidFill>
                  <a:srgbClr val="9ECBFF"/>
                </a:solidFill>
                <a:latin typeface="Courier New"/>
                <a:ea typeface="Courier New"/>
                <a:cs typeface="Courier New"/>
                <a:sym typeface="Courier New"/>
              </a:rPr>
              <a:t>"Defective"</a:t>
            </a:r>
            <a:r>
              <a:rPr lang="en" sz="800">
                <a:solidFill>
                  <a:srgbClr val="E1E4E8"/>
                </a:solidFill>
                <a:latin typeface="Courier New"/>
                <a:ea typeface="Courier New"/>
                <a:cs typeface="Courier New"/>
                <a:sym typeface="Courier New"/>
              </a:rPr>
              <a:t>][: num_subgroups </a:t>
            </a:r>
            <a:r>
              <a:rPr lang="en" sz="800">
                <a:solidFill>
                  <a:srgbClr val="F97583"/>
                </a:solidFill>
                <a:latin typeface="Courier New"/>
                <a:ea typeface="Courier New"/>
                <a:cs typeface="Courier New"/>
                <a:sym typeface="Courier New"/>
              </a:rPr>
              <a:t>*</a:t>
            </a:r>
            <a:r>
              <a:rPr lang="en" sz="800">
                <a:solidFill>
                  <a:srgbClr val="E1E4E8"/>
                </a:solidFill>
                <a:latin typeface="Courier New"/>
                <a:ea typeface="Courier New"/>
                <a:cs typeface="Courier New"/>
                <a:sym typeface="Courier New"/>
              </a:rPr>
              <a:t> sample_size]</a:t>
            </a: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    .values.</a:t>
            </a:r>
            <a:r>
              <a:rPr lang="en" sz="800">
                <a:solidFill>
                  <a:srgbClr val="B392F0"/>
                </a:solidFill>
                <a:latin typeface="Courier New"/>
                <a:ea typeface="Courier New"/>
                <a:cs typeface="Courier New"/>
                <a:sym typeface="Courier New"/>
              </a:rPr>
              <a:t>reshape</a:t>
            </a:r>
            <a:r>
              <a:rPr lang="en" sz="800">
                <a:solidFill>
                  <a:srgbClr val="E1E4E8"/>
                </a:solidFill>
                <a:latin typeface="Courier New"/>
                <a:ea typeface="Courier New"/>
                <a:cs typeface="Courier New"/>
                <a:sym typeface="Courier New"/>
              </a:rPr>
              <a:t>(num_subgroups, sample_size)</a:t>
            </a: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    .</a:t>
            </a:r>
            <a:r>
              <a:rPr lang="en" sz="800">
                <a:solidFill>
                  <a:srgbClr val="B392F0"/>
                </a:solidFill>
                <a:latin typeface="Courier New"/>
                <a:ea typeface="Courier New"/>
                <a:cs typeface="Courier New"/>
                <a:sym typeface="Courier New"/>
              </a:rPr>
              <a:t>sum</a:t>
            </a:r>
            <a:r>
              <a:rPr lang="en" sz="800">
                <a:solidFill>
                  <a:srgbClr val="E1E4E8"/>
                </a:solidFill>
                <a:latin typeface="Courier New"/>
                <a:ea typeface="Courier New"/>
                <a:cs typeface="Courier New"/>
                <a:sym typeface="Courier New"/>
              </a:rPr>
              <a:t>(</a:t>
            </a:r>
            <a:r>
              <a:rPr lang="en" sz="800">
                <a:solidFill>
                  <a:srgbClr val="FFAB70"/>
                </a:solidFill>
                <a:latin typeface="Courier New"/>
                <a:ea typeface="Courier New"/>
                <a:cs typeface="Courier New"/>
                <a:sym typeface="Courier New"/>
              </a:rPr>
              <a:t>axis</a:t>
            </a:r>
            <a:r>
              <a:rPr lang="en" sz="800">
                <a:solidFill>
                  <a:srgbClr val="F97583"/>
                </a:solidFill>
                <a:latin typeface="Courier New"/>
                <a:ea typeface="Courier New"/>
                <a:cs typeface="Courier New"/>
                <a:sym typeface="Courier New"/>
              </a:rPr>
              <a:t>=</a:t>
            </a:r>
            <a:r>
              <a:rPr lang="en" sz="800">
                <a:solidFill>
                  <a:srgbClr val="79B8FF"/>
                </a:solidFill>
                <a:latin typeface="Courier New"/>
                <a:ea typeface="Courier New"/>
                <a:cs typeface="Courier New"/>
                <a:sym typeface="Courier New"/>
              </a:rPr>
              <a:t>1</a:t>
            </a:r>
            <a:r>
              <a:rPr lang="en" sz="800">
                <a:solidFill>
                  <a:srgbClr val="E1E4E8"/>
                </a:solidFill>
                <a:latin typeface="Courier New"/>
                <a:ea typeface="Courier New"/>
                <a:cs typeface="Courier New"/>
                <a:sym typeface="Courier New"/>
              </a:rPr>
              <a:t>)</a:t>
            </a: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a:t>
            </a: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proportion_defective </a:t>
            </a:r>
            <a:r>
              <a:rPr lang="en" sz="800">
                <a:solidFill>
                  <a:srgbClr val="F97583"/>
                </a:solidFill>
                <a:latin typeface="Courier New"/>
                <a:ea typeface="Courier New"/>
                <a:cs typeface="Courier New"/>
                <a:sym typeface="Courier New"/>
              </a:rPr>
              <a:t>=</a:t>
            </a:r>
            <a:r>
              <a:rPr lang="en" sz="800">
                <a:solidFill>
                  <a:srgbClr val="E1E4E8"/>
                </a:solidFill>
                <a:latin typeface="Courier New"/>
                <a:ea typeface="Courier New"/>
                <a:cs typeface="Courier New"/>
                <a:sym typeface="Courier New"/>
              </a:rPr>
              <a:t> defective_counts </a:t>
            </a:r>
            <a:r>
              <a:rPr lang="en" sz="800">
                <a:solidFill>
                  <a:srgbClr val="F97583"/>
                </a:solidFill>
                <a:latin typeface="Courier New"/>
                <a:ea typeface="Courier New"/>
                <a:cs typeface="Courier New"/>
                <a:sym typeface="Courier New"/>
              </a:rPr>
              <a:t>/</a:t>
            </a:r>
            <a:r>
              <a:rPr lang="en" sz="800">
                <a:solidFill>
                  <a:srgbClr val="E1E4E8"/>
                </a:solidFill>
                <a:latin typeface="Courier New"/>
                <a:ea typeface="Courier New"/>
                <a:cs typeface="Courier New"/>
                <a:sym typeface="Courier New"/>
              </a:rPr>
              <a:t> sample_size</a:t>
            </a: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800">
                <a:solidFill>
                  <a:srgbClr val="E1E4E8"/>
                </a:solidFill>
                <a:latin typeface="Courier New"/>
                <a:ea typeface="Courier New"/>
                <a:cs typeface="Courier New"/>
                <a:sym typeface="Courier New"/>
              </a:rPr>
              <a:t>p_bar </a:t>
            </a:r>
            <a:r>
              <a:rPr lang="en" sz="800">
                <a:solidFill>
                  <a:srgbClr val="F97583"/>
                </a:solidFill>
                <a:latin typeface="Courier New"/>
                <a:ea typeface="Courier New"/>
                <a:cs typeface="Courier New"/>
                <a:sym typeface="Courier New"/>
              </a:rPr>
              <a:t>=</a:t>
            </a:r>
            <a:r>
              <a:rPr lang="en" sz="800">
                <a:solidFill>
                  <a:srgbClr val="E1E4E8"/>
                </a:solidFill>
                <a:latin typeface="Courier New"/>
                <a:ea typeface="Courier New"/>
                <a:cs typeface="Courier New"/>
                <a:sym typeface="Courier New"/>
              </a:rPr>
              <a:t> </a:t>
            </a:r>
            <a:r>
              <a:rPr lang="en" sz="800">
                <a:solidFill>
                  <a:srgbClr val="B392F0"/>
                </a:solidFill>
                <a:latin typeface="Courier New"/>
                <a:ea typeface="Courier New"/>
                <a:cs typeface="Courier New"/>
                <a:sym typeface="Courier New"/>
              </a:rPr>
              <a:t>np</a:t>
            </a:r>
            <a:r>
              <a:rPr lang="en" sz="800">
                <a:solidFill>
                  <a:srgbClr val="E1E4E8"/>
                </a:solidFill>
                <a:latin typeface="Courier New"/>
                <a:ea typeface="Courier New"/>
                <a:cs typeface="Courier New"/>
                <a:sym typeface="Courier New"/>
              </a:rPr>
              <a:t>.</a:t>
            </a:r>
            <a:r>
              <a:rPr lang="en" sz="800">
                <a:solidFill>
                  <a:srgbClr val="B392F0"/>
                </a:solidFill>
                <a:latin typeface="Courier New"/>
                <a:ea typeface="Courier New"/>
                <a:cs typeface="Courier New"/>
                <a:sym typeface="Courier New"/>
              </a:rPr>
              <a:t>mean</a:t>
            </a:r>
            <a:r>
              <a:rPr lang="en" sz="800">
                <a:solidFill>
                  <a:srgbClr val="E1E4E8"/>
                </a:solidFill>
                <a:latin typeface="Courier New"/>
                <a:ea typeface="Courier New"/>
                <a:cs typeface="Courier New"/>
                <a:sym typeface="Courier New"/>
              </a:rPr>
              <a:t>(proportion_defective)</a:t>
            </a:r>
            <a:endParaRPr sz="8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800">
              <a:solidFill>
                <a:srgbClr val="E1E4E8"/>
              </a:solidFill>
              <a:latin typeface="Courier New"/>
              <a:ea typeface="Courier New"/>
              <a:cs typeface="Courier New"/>
              <a:sym typeface="Courier New"/>
            </a:endParaRPr>
          </a:p>
          <a:p>
            <a:pPr marL="0" lvl="0" indent="0" algn="l" rtl="0">
              <a:spcBef>
                <a:spcPts val="0"/>
              </a:spcBef>
              <a:spcAft>
                <a:spcPts val="0"/>
              </a:spcAft>
              <a:buNone/>
            </a:pPr>
            <a:endParaRPr sz="800">
              <a:solidFill>
                <a:srgbClr val="6A737D"/>
              </a:solidFill>
              <a:latin typeface="Roboto"/>
              <a:ea typeface="Roboto"/>
              <a:cs typeface="Roboto"/>
              <a:sym typeface="Roboto"/>
            </a:endParaRPr>
          </a:p>
        </p:txBody>
      </p:sp>
      <p:sp>
        <p:nvSpPr>
          <p:cNvPr id="506" name="Google Shape;506;p45"/>
          <p:cNvSpPr txBox="1">
            <a:spLocks noGrp="1"/>
          </p:cNvSpPr>
          <p:nvPr>
            <p:ph type="subTitle" idx="1"/>
          </p:nvPr>
        </p:nvSpPr>
        <p:spPr>
          <a:xfrm>
            <a:off x="2703000" y="781200"/>
            <a:ext cx="2703000" cy="4259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700">
                <a:solidFill>
                  <a:srgbClr val="6A737D"/>
                </a:solidFill>
                <a:latin typeface="Courier New"/>
                <a:ea typeface="Courier New"/>
                <a:cs typeface="Courier New"/>
                <a:sym typeface="Courier New"/>
              </a:rPr>
              <a:t># Control limits for P chart</a:t>
            </a:r>
            <a:endParaRPr sz="7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79B8FF"/>
                </a:solidFill>
                <a:latin typeface="Courier New"/>
                <a:ea typeface="Courier New"/>
                <a:cs typeface="Courier New"/>
                <a:sym typeface="Courier New"/>
              </a:rPr>
              <a:t>UCL_P</a:t>
            </a:r>
            <a:r>
              <a:rPr lang="en" sz="700">
                <a:solidFill>
                  <a:srgbClr val="E1E4E8"/>
                </a:solidFill>
                <a:latin typeface="Courier New"/>
                <a:ea typeface="Courier New"/>
                <a:cs typeface="Courier New"/>
                <a:sym typeface="Courier New"/>
              </a:rPr>
              <a:t>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p_bar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79B8FF"/>
                </a:solidFill>
                <a:latin typeface="Courier New"/>
                <a:ea typeface="Courier New"/>
                <a:cs typeface="Courier New"/>
                <a:sym typeface="Courier New"/>
              </a:rPr>
              <a:t>3</a:t>
            </a:r>
            <a:r>
              <a:rPr lang="en" sz="700">
                <a:solidFill>
                  <a:srgbClr val="E1E4E8"/>
                </a:solidFill>
                <a:latin typeface="Courier New"/>
                <a:ea typeface="Courier New"/>
                <a:cs typeface="Courier New"/>
                <a:sym typeface="Courier New"/>
              </a:rPr>
              <a:t>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B392F0"/>
                </a:solidFill>
                <a:latin typeface="Courier New"/>
                <a:ea typeface="Courier New"/>
                <a:cs typeface="Courier New"/>
                <a:sym typeface="Courier New"/>
              </a:rPr>
              <a:t>np</a:t>
            </a:r>
            <a:r>
              <a:rPr lang="en" sz="700">
                <a:solidFill>
                  <a:srgbClr val="E1E4E8"/>
                </a:solidFill>
                <a:latin typeface="Courier New"/>
                <a:ea typeface="Courier New"/>
                <a:cs typeface="Courier New"/>
                <a:sym typeface="Courier New"/>
              </a:rPr>
              <a:t>.sqrt((p_bar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79B8FF"/>
                </a:solidFill>
                <a:latin typeface="Courier New"/>
                <a:ea typeface="Courier New"/>
                <a:cs typeface="Courier New"/>
                <a:sym typeface="Courier New"/>
              </a:rPr>
              <a:t>1</a:t>
            </a:r>
            <a:r>
              <a:rPr lang="en" sz="700">
                <a:solidFill>
                  <a:srgbClr val="E1E4E8"/>
                </a:solidFill>
                <a:latin typeface="Courier New"/>
                <a:ea typeface="Courier New"/>
                <a:cs typeface="Courier New"/>
                <a:sym typeface="Courier New"/>
              </a:rPr>
              <a:t>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p_bar))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sample_size)</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79B8FF"/>
                </a:solidFill>
                <a:latin typeface="Courier New"/>
                <a:ea typeface="Courier New"/>
                <a:cs typeface="Courier New"/>
                <a:sym typeface="Courier New"/>
              </a:rPr>
              <a:t>LCL_P</a:t>
            </a:r>
            <a:r>
              <a:rPr lang="en" sz="700">
                <a:solidFill>
                  <a:srgbClr val="E1E4E8"/>
                </a:solidFill>
                <a:latin typeface="Courier New"/>
                <a:ea typeface="Courier New"/>
                <a:cs typeface="Courier New"/>
                <a:sym typeface="Courier New"/>
              </a:rPr>
              <a:t>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B392F0"/>
                </a:solidFill>
                <a:latin typeface="Courier New"/>
                <a:ea typeface="Courier New"/>
                <a:cs typeface="Courier New"/>
                <a:sym typeface="Courier New"/>
              </a:rPr>
              <a:t>max</a:t>
            </a:r>
            <a:r>
              <a:rPr lang="en" sz="700">
                <a:solidFill>
                  <a:srgbClr val="E1E4E8"/>
                </a:solidFill>
                <a:latin typeface="Courier New"/>
                <a:ea typeface="Courier New"/>
                <a:cs typeface="Courier New"/>
                <a:sym typeface="Courier New"/>
              </a:rPr>
              <a:t>(p_bar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79B8FF"/>
                </a:solidFill>
                <a:latin typeface="Courier New"/>
                <a:ea typeface="Courier New"/>
                <a:cs typeface="Courier New"/>
                <a:sym typeface="Courier New"/>
              </a:rPr>
              <a:t>3</a:t>
            </a:r>
            <a:r>
              <a:rPr lang="en" sz="700">
                <a:solidFill>
                  <a:srgbClr val="E1E4E8"/>
                </a:solidFill>
                <a:latin typeface="Courier New"/>
                <a:ea typeface="Courier New"/>
                <a:cs typeface="Courier New"/>
                <a:sym typeface="Courier New"/>
              </a:rPr>
              <a:t>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B392F0"/>
                </a:solidFill>
                <a:latin typeface="Courier New"/>
                <a:ea typeface="Courier New"/>
                <a:cs typeface="Courier New"/>
                <a:sym typeface="Courier New"/>
              </a:rPr>
              <a:t>np</a:t>
            </a:r>
            <a:r>
              <a:rPr lang="en" sz="700">
                <a:solidFill>
                  <a:srgbClr val="E1E4E8"/>
                </a:solidFill>
                <a:latin typeface="Courier New"/>
                <a:ea typeface="Courier New"/>
                <a:cs typeface="Courier New"/>
                <a:sym typeface="Courier New"/>
              </a:rPr>
              <a:t>.sqrt((p_bar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79B8FF"/>
                </a:solidFill>
                <a:latin typeface="Courier New"/>
                <a:ea typeface="Courier New"/>
                <a:cs typeface="Courier New"/>
                <a:sym typeface="Courier New"/>
              </a:rPr>
              <a:t>1</a:t>
            </a:r>
            <a:r>
              <a:rPr lang="en" sz="700">
                <a:solidFill>
                  <a:srgbClr val="E1E4E8"/>
                </a:solidFill>
                <a:latin typeface="Courier New"/>
                <a:ea typeface="Courier New"/>
                <a:cs typeface="Courier New"/>
                <a:sym typeface="Courier New"/>
              </a:rPr>
              <a:t>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p_bar)) </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sample_size), </a:t>
            </a:r>
            <a:r>
              <a:rPr lang="en" sz="700">
                <a:solidFill>
                  <a:srgbClr val="79B8FF"/>
                </a:solidFill>
                <a:latin typeface="Courier New"/>
                <a:ea typeface="Courier New"/>
                <a:cs typeface="Courier New"/>
                <a:sym typeface="Courier New"/>
              </a:rPr>
              <a:t>0</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6A737D"/>
                </a:solidFill>
                <a:latin typeface="Courier New"/>
                <a:ea typeface="Courier New"/>
                <a:cs typeface="Courier New"/>
                <a:sym typeface="Courier New"/>
              </a:rPr>
              <a:t># Plot P-chart</a:t>
            </a:r>
            <a:endParaRPr sz="700">
              <a:solidFill>
                <a:srgbClr val="6A737D"/>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B392F0"/>
                </a:solidFill>
                <a:latin typeface="Courier New"/>
                <a:ea typeface="Courier New"/>
                <a:cs typeface="Courier New"/>
                <a:sym typeface="Courier New"/>
              </a:rPr>
              <a:t>plt</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figure</a:t>
            </a:r>
            <a:r>
              <a:rPr lang="en" sz="700">
                <a:solidFill>
                  <a:srgbClr val="E1E4E8"/>
                </a:solidFill>
                <a:latin typeface="Courier New"/>
                <a:ea typeface="Courier New"/>
                <a:cs typeface="Courier New"/>
                <a:sym typeface="Courier New"/>
              </a:rPr>
              <a:t>(</a:t>
            </a:r>
            <a:r>
              <a:rPr lang="en" sz="700">
                <a:solidFill>
                  <a:srgbClr val="FFAB70"/>
                </a:solidFill>
                <a:latin typeface="Courier New"/>
                <a:ea typeface="Courier New"/>
                <a:cs typeface="Courier New"/>
                <a:sym typeface="Courier New"/>
              </a:rPr>
              <a:t>figsize</a:t>
            </a:r>
            <a:r>
              <a:rPr lang="en" sz="700">
                <a:solidFill>
                  <a:srgbClr val="F97583"/>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a:t>
            </a:r>
            <a:r>
              <a:rPr lang="en" sz="700">
                <a:solidFill>
                  <a:srgbClr val="79B8FF"/>
                </a:solidFill>
                <a:latin typeface="Courier New"/>
                <a:ea typeface="Courier New"/>
                <a:cs typeface="Courier New"/>
                <a:sym typeface="Courier New"/>
              </a:rPr>
              <a:t>12</a:t>
            </a:r>
            <a:r>
              <a:rPr lang="en" sz="700">
                <a:solidFill>
                  <a:srgbClr val="E1E4E8"/>
                </a:solidFill>
                <a:latin typeface="Courier New"/>
                <a:ea typeface="Courier New"/>
                <a:cs typeface="Courier New"/>
                <a:sym typeface="Courier New"/>
              </a:rPr>
              <a:t>, </a:t>
            </a:r>
            <a:r>
              <a:rPr lang="en" sz="700">
                <a:solidFill>
                  <a:srgbClr val="79B8FF"/>
                </a:solidFill>
                <a:latin typeface="Courier New"/>
                <a:ea typeface="Courier New"/>
                <a:cs typeface="Courier New"/>
                <a:sym typeface="Courier New"/>
              </a:rPr>
              <a:t>6</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B392F0"/>
                </a:solidFill>
                <a:latin typeface="Courier New"/>
                <a:ea typeface="Courier New"/>
                <a:cs typeface="Courier New"/>
                <a:sym typeface="Courier New"/>
              </a:rPr>
              <a:t>plt</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plot</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proportion_defective,</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marker</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"o"</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linestyle</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color</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"b"</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label</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"Proportion Defective"</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B392F0"/>
                </a:solidFill>
                <a:latin typeface="Courier New"/>
                <a:ea typeface="Courier New"/>
                <a:cs typeface="Courier New"/>
                <a:sym typeface="Courier New"/>
              </a:rPr>
              <a:t>plt</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axhline</a:t>
            </a:r>
            <a:r>
              <a:rPr lang="en" sz="700">
                <a:solidFill>
                  <a:srgbClr val="E1E4E8"/>
                </a:solidFill>
                <a:latin typeface="Courier New"/>
                <a:ea typeface="Courier New"/>
                <a:cs typeface="Courier New"/>
                <a:sym typeface="Courier New"/>
              </a:rPr>
              <a:t>(p_bar, </a:t>
            </a:r>
            <a:r>
              <a:rPr lang="en" sz="700">
                <a:solidFill>
                  <a:srgbClr val="FFAB70"/>
                </a:solidFill>
                <a:latin typeface="Courier New"/>
                <a:ea typeface="Courier New"/>
                <a:cs typeface="Courier New"/>
                <a:sym typeface="Courier New"/>
              </a:rPr>
              <a:t>color</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"g"</a:t>
            </a: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linestyle</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label</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"Mean Proportion"</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B392F0"/>
                </a:solidFill>
                <a:latin typeface="Courier New"/>
                <a:ea typeface="Courier New"/>
                <a:cs typeface="Courier New"/>
                <a:sym typeface="Courier New"/>
              </a:rPr>
              <a:t>plt</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axhline</a:t>
            </a:r>
            <a:r>
              <a:rPr lang="en" sz="700">
                <a:solidFill>
                  <a:srgbClr val="E1E4E8"/>
                </a:solidFill>
                <a:latin typeface="Courier New"/>
                <a:ea typeface="Courier New"/>
                <a:cs typeface="Courier New"/>
                <a:sym typeface="Courier New"/>
              </a:rPr>
              <a:t>(</a:t>
            </a:r>
            <a:r>
              <a:rPr lang="en" sz="700">
                <a:solidFill>
                  <a:srgbClr val="79B8FF"/>
                </a:solidFill>
                <a:latin typeface="Courier New"/>
                <a:ea typeface="Courier New"/>
                <a:cs typeface="Courier New"/>
                <a:sym typeface="Courier New"/>
              </a:rPr>
              <a:t>UCL_P</a:t>
            </a: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color</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"r"</a:t>
            </a: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linestyle</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label</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"UCL"</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B392F0"/>
                </a:solidFill>
                <a:latin typeface="Courier New"/>
                <a:ea typeface="Courier New"/>
                <a:cs typeface="Courier New"/>
                <a:sym typeface="Courier New"/>
              </a:rPr>
              <a:t>plt</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axhline</a:t>
            </a:r>
            <a:r>
              <a:rPr lang="en" sz="700">
                <a:solidFill>
                  <a:srgbClr val="E1E4E8"/>
                </a:solidFill>
                <a:latin typeface="Courier New"/>
                <a:ea typeface="Courier New"/>
                <a:cs typeface="Courier New"/>
                <a:sym typeface="Courier New"/>
              </a:rPr>
              <a:t>(</a:t>
            </a:r>
            <a:r>
              <a:rPr lang="en" sz="700">
                <a:solidFill>
                  <a:srgbClr val="79B8FF"/>
                </a:solidFill>
                <a:latin typeface="Courier New"/>
                <a:ea typeface="Courier New"/>
                <a:cs typeface="Courier New"/>
                <a:sym typeface="Courier New"/>
              </a:rPr>
              <a:t>LCL_P</a:t>
            </a: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color</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"r"</a:t>
            </a: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linestyle</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a:t>
            </a:r>
            <a:r>
              <a:rPr lang="en" sz="700">
                <a:solidFill>
                  <a:srgbClr val="E1E4E8"/>
                </a:solidFill>
                <a:latin typeface="Courier New"/>
                <a:ea typeface="Courier New"/>
                <a:cs typeface="Courier New"/>
                <a:sym typeface="Courier New"/>
              </a:rPr>
              <a:t>, </a:t>
            </a:r>
            <a:r>
              <a:rPr lang="en" sz="700">
                <a:solidFill>
                  <a:srgbClr val="FFAB70"/>
                </a:solidFill>
                <a:latin typeface="Courier New"/>
                <a:ea typeface="Courier New"/>
                <a:cs typeface="Courier New"/>
                <a:sym typeface="Courier New"/>
              </a:rPr>
              <a:t>label</a:t>
            </a:r>
            <a:r>
              <a:rPr lang="en" sz="700">
                <a:solidFill>
                  <a:srgbClr val="F97583"/>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"LCL"</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B392F0"/>
                </a:solidFill>
                <a:latin typeface="Courier New"/>
                <a:ea typeface="Courier New"/>
                <a:cs typeface="Courier New"/>
                <a:sym typeface="Courier New"/>
              </a:rPr>
              <a:t>plt</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title</a:t>
            </a:r>
            <a:r>
              <a:rPr lang="en" sz="700">
                <a:solidFill>
                  <a:srgbClr val="E1E4E8"/>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"P Chart for Proportion of Defective Units"</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B392F0"/>
                </a:solidFill>
                <a:latin typeface="Courier New"/>
                <a:ea typeface="Courier New"/>
                <a:cs typeface="Courier New"/>
                <a:sym typeface="Courier New"/>
              </a:rPr>
              <a:t>plt</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xlabel</a:t>
            </a:r>
            <a:r>
              <a:rPr lang="en" sz="700">
                <a:solidFill>
                  <a:srgbClr val="E1E4E8"/>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"Subgroup"</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B392F0"/>
                </a:solidFill>
                <a:latin typeface="Courier New"/>
                <a:ea typeface="Courier New"/>
                <a:cs typeface="Courier New"/>
                <a:sym typeface="Courier New"/>
              </a:rPr>
              <a:t>plt</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ylabel</a:t>
            </a:r>
            <a:r>
              <a:rPr lang="en" sz="700">
                <a:solidFill>
                  <a:srgbClr val="E1E4E8"/>
                </a:solidFill>
                <a:latin typeface="Courier New"/>
                <a:ea typeface="Courier New"/>
                <a:cs typeface="Courier New"/>
                <a:sym typeface="Courier New"/>
              </a:rPr>
              <a:t>(</a:t>
            </a:r>
            <a:r>
              <a:rPr lang="en" sz="700">
                <a:solidFill>
                  <a:srgbClr val="9ECBFF"/>
                </a:solidFill>
                <a:latin typeface="Courier New"/>
                <a:ea typeface="Courier New"/>
                <a:cs typeface="Courier New"/>
                <a:sym typeface="Courier New"/>
              </a:rPr>
              <a:t>"Proportion Defective"</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B392F0"/>
                </a:solidFill>
                <a:latin typeface="Courier New"/>
                <a:ea typeface="Courier New"/>
                <a:cs typeface="Courier New"/>
                <a:sym typeface="Courier New"/>
              </a:rPr>
              <a:t>plt</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legend</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B392F0"/>
                </a:solidFill>
                <a:latin typeface="Courier New"/>
                <a:ea typeface="Courier New"/>
                <a:cs typeface="Courier New"/>
                <a:sym typeface="Courier New"/>
              </a:rPr>
              <a:t>plt</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grid</a:t>
            </a:r>
            <a:r>
              <a:rPr lang="en" sz="700">
                <a:solidFill>
                  <a:srgbClr val="E1E4E8"/>
                </a:solidFill>
                <a:latin typeface="Courier New"/>
                <a:ea typeface="Courier New"/>
                <a:cs typeface="Courier New"/>
                <a:sym typeface="Courier New"/>
              </a:rPr>
              <a:t>(</a:t>
            </a:r>
            <a:r>
              <a:rPr lang="en" sz="700">
                <a:solidFill>
                  <a:srgbClr val="79B8FF"/>
                </a:solidFill>
                <a:latin typeface="Courier New"/>
                <a:ea typeface="Courier New"/>
                <a:cs typeface="Courier New"/>
                <a:sym typeface="Courier New"/>
              </a:rPr>
              <a:t>True</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lnSpc>
                <a:spcPct val="130434"/>
              </a:lnSpc>
              <a:spcBef>
                <a:spcPts val="0"/>
              </a:spcBef>
              <a:spcAft>
                <a:spcPts val="0"/>
              </a:spcAft>
              <a:buNone/>
            </a:pPr>
            <a:r>
              <a:rPr lang="en" sz="700">
                <a:solidFill>
                  <a:srgbClr val="B392F0"/>
                </a:solidFill>
                <a:latin typeface="Courier New"/>
                <a:ea typeface="Courier New"/>
                <a:cs typeface="Courier New"/>
                <a:sym typeface="Courier New"/>
              </a:rPr>
              <a:t>plt</a:t>
            </a:r>
            <a:r>
              <a:rPr lang="en" sz="700">
                <a:solidFill>
                  <a:srgbClr val="E1E4E8"/>
                </a:solidFill>
                <a:latin typeface="Courier New"/>
                <a:ea typeface="Courier New"/>
                <a:cs typeface="Courier New"/>
                <a:sym typeface="Courier New"/>
              </a:rPr>
              <a:t>.</a:t>
            </a:r>
            <a:r>
              <a:rPr lang="en" sz="700">
                <a:solidFill>
                  <a:srgbClr val="B392F0"/>
                </a:solidFill>
                <a:latin typeface="Courier New"/>
                <a:ea typeface="Courier New"/>
                <a:cs typeface="Courier New"/>
                <a:sym typeface="Courier New"/>
              </a:rPr>
              <a:t>show</a:t>
            </a:r>
            <a:r>
              <a:rPr lang="en" sz="700">
                <a:solidFill>
                  <a:srgbClr val="E1E4E8"/>
                </a:solidFill>
                <a:latin typeface="Courier New"/>
                <a:ea typeface="Courier New"/>
                <a:cs typeface="Courier New"/>
                <a:sym typeface="Courier New"/>
              </a:rPr>
              <a:t>()</a:t>
            </a:r>
            <a:endParaRPr sz="700">
              <a:solidFill>
                <a:srgbClr val="E1E4E8"/>
              </a:solidFill>
              <a:latin typeface="Courier New"/>
              <a:ea typeface="Courier New"/>
              <a:cs typeface="Courier New"/>
              <a:sym typeface="Courier New"/>
            </a:endParaRPr>
          </a:p>
          <a:p>
            <a:pPr marL="0" lvl="0" indent="0" algn="l" rtl="0">
              <a:spcBef>
                <a:spcPts val="0"/>
              </a:spcBef>
              <a:spcAft>
                <a:spcPts val="0"/>
              </a:spcAft>
              <a:buNone/>
            </a:pPr>
            <a:endParaRPr sz="800">
              <a:solidFill>
                <a:srgbClr val="E1E4E8"/>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6"/>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512" name="Google Shape;512;p46"/>
          <p:cNvSpPr txBox="1">
            <a:spLocks noGrp="1"/>
          </p:cNvSpPr>
          <p:nvPr>
            <p:ph type="subTitle" idx="1"/>
          </p:nvPr>
        </p:nvSpPr>
        <p:spPr>
          <a:xfrm>
            <a:off x="0" y="1578875"/>
            <a:ext cx="2703000" cy="34614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 imports</a:t>
            </a:r>
            <a:endParaRPr sz="800">
              <a:solidFill>
                <a:srgbClr val="F97583"/>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itertools</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numpy</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as</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np</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time</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os</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pandas</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as</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pd</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from</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matplotlib</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pyplot</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as</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plt</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seaborn</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as</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sns</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from</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PIL</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Image</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from</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torchvision</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transforms</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torch</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torch</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nn</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as</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nn</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torch</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optim</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as</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optim</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from</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torchvision</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models</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transforms</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from</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torch</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utils</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data</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DataLoader</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Dataset</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from</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torch</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amp</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autocast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GradScaler</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from</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sklearn</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metrics</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accuracy_score</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classification_report</a:t>
            </a:r>
            <a:endParaRPr sz="800">
              <a:solidFill>
                <a:srgbClr val="B392F0"/>
              </a:solidFill>
              <a:latin typeface="Roboto"/>
              <a:ea typeface="Roboto"/>
              <a:cs typeface="Roboto"/>
              <a:sym typeface="Roboto"/>
            </a:endParaRPr>
          </a:p>
          <a:p>
            <a:pPr marL="0" lvl="0" indent="0" algn="l" rtl="0">
              <a:spcBef>
                <a:spcPts val="0"/>
              </a:spcBef>
              <a:spcAft>
                <a:spcPts val="0"/>
              </a:spcAft>
              <a:buNone/>
            </a:pPr>
            <a:endParaRPr sz="800">
              <a:solidFill>
                <a:srgbClr val="F97583"/>
              </a:solidFill>
              <a:latin typeface="Roboto"/>
              <a:ea typeface="Roboto"/>
              <a:cs typeface="Roboto"/>
              <a:sym typeface="Roboto"/>
            </a:endParaRPr>
          </a:p>
        </p:txBody>
      </p:sp>
      <p:sp>
        <p:nvSpPr>
          <p:cNvPr id="513" name="Google Shape;513;p46"/>
          <p:cNvSpPr txBox="1">
            <a:spLocks noGrp="1"/>
          </p:cNvSpPr>
          <p:nvPr>
            <p:ph type="subTitle" idx="1"/>
          </p:nvPr>
        </p:nvSpPr>
        <p:spPr>
          <a:xfrm>
            <a:off x="2703000" y="1578875"/>
            <a:ext cx="2703000" cy="3524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solidFill>
                  <a:srgbClr val="F97583"/>
                </a:solidFill>
                <a:latin typeface="Roboto"/>
                <a:ea typeface="Roboto"/>
                <a:cs typeface="Roboto"/>
                <a:sym typeface="Roboto"/>
              </a:rPr>
              <a:t># checks</a:t>
            </a:r>
            <a:endParaRPr sz="1000">
              <a:solidFill>
                <a:srgbClr val="F97583"/>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F97583"/>
                </a:solidFill>
                <a:latin typeface="Roboto"/>
                <a:ea typeface="Roboto"/>
                <a:cs typeface="Roboto"/>
                <a:sym typeface="Roboto"/>
              </a:rPr>
              <a:t>import</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torch</a:t>
            </a:r>
            <a:endParaRPr sz="10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B392F0"/>
                </a:solidFill>
                <a:latin typeface="Roboto"/>
                <a:ea typeface="Roboto"/>
                <a:cs typeface="Roboto"/>
                <a:sym typeface="Roboto"/>
              </a:rPr>
              <a:t>print</a:t>
            </a:r>
            <a:r>
              <a:rPr lang="en" sz="1000">
                <a:solidFill>
                  <a:srgbClr val="E1E4E8"/>
                </a:solidFill>
                <a:latin typeface="Roboto"/>
                <a:ea typeface="Roboto"/>
                <a:cs typeface="Roboto"/>
                <a:sym typeface="Roboto"/>
              </a:rPr>
              <a:t>(</a:t>
            </a:r>
            <a:r>
              <a:rPr lang="en" sz="1000">
                <a:solidFill>
                  <a:srgbClr val="9ECBFF"/>
                </a:solidFill>
                <a:latin typeface="Roboto"/>
                <a:ea typeface="Roboto"/>
                <a:cs typeface="Roboto"/>
                <a:sym typeface="Roboto"/>
              </a:rPr>
              <a:t>"CUDA Available:"</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torch</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cuda</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is_available</a:t>
            </a:r>
            <a:r>
              <a:rPr lang="en" sz="1000">
                <a:solidFill>
                  <a:srgbClr val="E1E4E8"/>
                </a:solidFill>
                <a:latin typeface="Roboto"/>
                <a:ea typeface="Roboto"/>
                <a:cs typeface="Roboto"/>
                <a:sym typeface="Roboto"/>
              </a:rPr>
              <a:t>())</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B392F0"/>
                </a:solidFill>
                <a:latin typeface="Roboto"/>
                <a:ea typeface="Roboto"/>
                <a:cs typeface="Roboto"/>
                <a:sym typeface="Roboto"/>
              </a:rPr>
              <a:t>print</a:t>
            </a:r>
            <a:r>
              <a:rPr lang="en" sz="1000">
                <a:solidFill>
                  <a:srgbClr val="E1E4E8"/>
                </a:solidFill>
                <a:latin typeface="Roboto"/>
                <a:ea typeface="Roboto"/>
                <a:cs typeface="Roboto"/>
                <a:sym typeface="Roboto"/>
              </a:rPr>
              <a:t>(</a:t>
            </a:r>
            <a:r>
              <a:rPr lang="en" sz="1000">
                <a:solidFill>
                  <a:srgbClr val="9ECBFF"/>
                </a:solidFill>
                <a:latin typeface="Roboto"/>
                <a:ea typeface="Roboto"/>
                <a:cs typeface="Roboto"/>
                <a:sym typeface="Roboto"/>
              </a:rPr>
              <a:t>"PyTorch CUDA Version:"</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torch</a:t>
            </a:r>
            <a:r>
              <a:rPr lang="en" sz="1000">
                <a:solidFill>
                  <a:srgbClr val="E1E4E8"/>
                </a:solidFill>
                <a:latin typeface="Roboto"/>
                <a:ea typeface="Roboto"/>
                <a:cs typeface="Roboto"/>
                <a:sym typeface="Roboto"/>
              </a:rPr>
              <a:t>.version.cuda)</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B392F0"/>
                </a:solidFill>
                <a:latin typeface="Roboto"/>
                <a:ea typeface="Roboto"/>
                <a:cs typeface="Roboto"/>
                <a:sym typeface="Roboto"/>
              </a:rPr>
              <a:t>print</a:t>
            </a:r>
            <a:r>
              <a:rPr lang="en" sz="1000">
                <a:solidFill>
                  <a:srgbClr val="E1E4E8"/>
                </a:solidFill>
                <a:latin typeface="Roboto"/>
                <a:ea typeface="Roboto"/>
                <a:cs typeface="Roboto"/>
                <a:sym typeface="Roboto"/>
              </a:rPr>
              <a:t>(</a:t>
            </a:r>
            <a:r>
              <a:rPr lang="en" sz="1000">
                <a:solidFill>
                  <a:srgbClr val="9ECBFF"/>
                </a:solidFill>
                <a:latin typeface="Roboto"/>
                <a:ea typeface="Roboto"/>
                <a:cs typeface="Roboto"/>
                <a:sym typeface="Roboto"/>
              </a:rPr>
              <a:t>"cuDNN Available:"</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torch</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backends</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cudnn</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is_available</a:t>
            </a:r>
            <a:r>
              <a:rPr lang="en" sz="1000">
                <a:solidFill>
                  <a:srgbClr val="E1E4E8"/>
                </a:solidFill>
                <a:latin typeface="Roboto"/>
                <a:ea typeface="Roboto"/>
                <a:cs typeface="Roboto"/>
                <a:sym typeface="Roboto"/>
              </a:rPr>
              <a:t>())</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B392F0"/>
                </a:solidFill>
                <a:latin typeface="Roboto"/>
                <a:ea typeface="Roboto"/>
                <a:cs typeface="Roboto"/>
                <a:sym typeface="Roboto"/>
              </a:rPr>
              <a:t>print</a:t>
            </a:r>
            <a:r>
              <a:rPr lang="en" sz="1000">
                <a:solidFill>
                  <a:srgbClr val="E1E4E8"/>
                </a:solidFill>
                <a:latin typeface="Roboto"/>
                <a:ea typeface="Roboto"/>
                <a:cs typeface="Roboto"/>
                <a:sym typeface="Roboto"/>
              </a:rPr>
              <a:t>(</a:t>
            </a:r>
            <a:r>
              <a:rPr lang="en" sz="1000">
                <a:solidFill>
                  <a:srgbClr val="9ECBFF"/>
                </a:solidFill>
                <a:latin typeface="Roboto"/>
                <a:ea typeface="Roboto"/>
                <a:cs typeface="Roboto"/>
                <a:sym typeface="Roboto"/>
              </a:rPr>
              <a:t>"cuDNN Version:"</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torch</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backends</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cudnn</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version</a:t>
            </a:r>
            <a:r>
              <a:rPr lang="en" sz="1000">
                <a:solidFill>
                  <a:srgbClr val="E1E4E8"/>
                </a:solidFill>
                <a:latin typeface="Roboto"/>
                <a:ea typeface="Roboto"/>
                <a:cs typeface="Roboto"/>
                <a:sym typeface="Roboto"/>
              </a:rPr>
              <a:t>())</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B392F0"/>
                </a:solidFill>
                <a:latin typeface="Roboto"/>
                <a:ea typeface="Roboto"/>
                <a:cs typeface="Roboto"/>
                <a:sym typeface="Roboto"/>
              </a:rPr>
              <a:t>print</a:t>
            </a:r>
            <a:r>
              <a:rPr lang="en" sz="1000">
                <a:solidFill>
                  <a:srgbClr val="E1E4E8"/>
                </a:solidFill>
                <a:latin typeface="Roboto"/>
                <a:ea typeface="Roboto"/>
                <a:cs typeface="Roboto"/>
                <a:sym typeface="Roboto"/>
              </a:rPr>
              <a:t>(</a:t>
            </a:r>
            <a:r>
              <a:rPr lang="en" sz="1000">
                <a:solidFill>
                  <a:srgbClr val="9ECBFF"/>
                </a:solidFill>
                <a:latin typeface="Roboto"/>
                <a:ea typeface="Roboto"/>
                <a:cs typeface="Roboto"/>
                <a:sym typeface="Roboto"/>
              </a:rPr>
              <a:t>"GPU:"</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torch</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cuda</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get_device_name</a:t>
            </a:r>
            <a:r>
              <a:rPr lang="en" sz="1000">
                <a:solidFill>
                  <a:srgbClr val="E1E4E8"/>
                </a:solidFill>
                <a:latin typeface="Roboto"/>
                <a:ea typeface="Roboto"/>
                <a:cs typeface="Roboto"/>
                <a:sym typeface="Roboto"/>
              </a:rPr>
              <a:t>(</a:t>
            </a:r>
            <a:r>
              <a:rPr lang="en" sz="1000">
                <a:solidFill>
                  <a:srgbClr val="79B8FF"/>
                </a:solidFill>
                <a:latin typeface="Roboto"/>
                <a:ea typeface="Roboto"/>
                <a:cs typeface="Roboto"/>
                <a:sym typeface="Roboto"/>
              </a:rPr>
              <a:t>0</a:t>
            </a:r>
            <a:r>
              <a:rPr lang="en" sz="1000">
                <a:solidFill>
                  <a:srgbClr val="E1E4E8"/>
                </a:solidFill>
                <a:latin typeface="Roboto"/>
                <a:ea typeface="Roboto"/>
                <a:cs typeface="Roboto"/>
                <a:sym typeface="Roboto"/>
              </a:rPr>
              <a:t>) </a:t>
            </a:r>
            <a:r>
              <a:rPr lang="en" sz="1000">
                <a:solidFill>
                  <a:srgbClr val="F97583"/>
                </a:solidFill>
                <a:latin typeface="Roboto"/>
                <a:ea typeface="Roboto"/>
                <a:cs typeface="Roboto"/>
                <a:sym typeface="Roboto"/>
              </a:rPr>
              <a:t>if</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torch</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cuda</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is_available</a:t>
            </a:r>
            <a:r>
              <a:rPr lang="en" sz="1000">
                <a:solidFill>
                  <a:srgbClr val="E1E4E8"/>
                </a:solidFill>
                <a:latin typeface="Roboto"/>
                <a:ea typeface="Roboto"/>
                <a:cs typeface="Roboto"/>
                <a:sym typeface="Roboto"/>
              </a:rPr>
              <a:t>() </a:t>
            </a:r>
            <a:r>
              <a:rPr lang="en" sz="1000">
                <a:solidFill>
                  <a:srgbClr val="F97583"/>
                </a:solidFill>
                <a:latin typeface="Roboto"/>
                <a:ea typeface="Roboto"/>
                <a:cs typeface="Roboto"/>
                <a:sym typeface="Roboto"/>
              </a:rPr>
              <a:t>else</a:t>
            </a:r>
            <a:r>
              <a:rPr lang="en" sz="1000">
                <a:solidFill>
                  <a:srgbClr val="E1E4E8"/>
                </a:solidFill>
                <a:latin typeface="Roboto"/>
                <a:ea typeface="Roboto"/>
                <a:cs typeface="Roboto"/>
                <a:sym typeface="Roboto"/>
              </a:rPr>
              <a:t> </a:t>
            </a:r>
            <a:r>
              <a:rPr lang="en" sz="1000">
                <a:solidFill>
                  <a:srgbClr val="9ECBFF"/>
                </a:solidFill>
                <a:latin typeface="Roboto"/>
                <a:ea typeface="Roboto"/>
                <a:cs typeface="Roboto"/>
                <a:sym typeface="Roboto"/>
              </a:rPr>
              <a:t>"No GPU detected"</a:t>
            </a:r>
            <a:r>
              <a:rPr lang="en" sz="1000">
                <a:solidFill>
                  <a:srgbClr val="E1E4E8"/>
                </a:solidFill>
                <a:latin typeface="Roboto"/>
                <a:ea typeface="Roboto"/>
                <a:cs typeface="Roboto"/>
                <a:sym typeface="Roboto"/>
              </a:rPr>
              <a:t>)</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1000">
              <a:solidFill>
                <a:srgbClr val="E1E4E8"/>
              </a:solidFill>
              <a:latin typeface="Roboto"/>
              <a:ea typeface="Roboto"/>
              <a:cs typeface="Roboto"/>
              <a:sym typeface="Roboto"/>
            </a:endParaRPr>
          </a:p>
          <a:p>
            <a:pPr marL="0" lvl="0" indent="0" algn="l" rtl="0">
              <a:spcBef>
                <a:spcPts val="0"/>
              </a:spcBef>
              <a:spcAft>
                <a:spcPts val="0"/>
              </a:spcAft>
              <a:buNone/>
            </a:pPr>
            <a:endParaRPr sz="1000">
              <a:solidFill>
                <a:srgbClr val="F97583"/>
              </a:solidFill>
              <a:latin typeface="Roboto"/>
              <a:ea typeface="Roboto"/>
              <a:cs typeface="Roboto"/>
              <a:sym typeface="Roboto"/>
            </a:endParaRPr>
          </a:p>
        </p:txBody>
      </p:sp>
      <p:sp>
        <p:nvSpPr>
          <p:cNvPr id="514" name="Google Shape;514;p46"/>
          <p:cNvSpPr txBox="1">
            <a:spLocks noGrp="1"/>
          </p:cNvSpPr>
          <p:nvPr>
            <p:ph type="subTitle" idx="1"/>
          </p:nvPr>
        </p:nvSpPr>
        <p:spPr>
          <a:xfrm>
            <a:off x="73850" y="1092100"/>
            <a:ext cx="3947100" cy="4050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latin typeface="Courier New"/>
                <a:ea typeface="Courier New"/>
                <a:cs typeface="Courier New"/>
                <a:sym typeface="Courier New"/>
              </a:rPr>
              <a:t>quality-methods-project-TL.ipynb</a:t>
            </a:r>
            <a:endParaRPr sz="1000">
              <a:latin typeface="Courier New"/>
              <a:ea typeface="Courier New"/>
              <a:cs typeface="Courier New"/>
              <a:sym typeface="Courier New"/>
            </a:endParaRPr>
          </a:p>
          <a:p>
            <a:pPr marL="0" lvl="0" indent="0" algn="l" rtl="0">
              <a:lnSpc>
                <a:spcPct val="130434"/>
              </a:lnSpc>
              <a:spcBef>
                <a:spcPts val="0"/>
              </a:spcBef>
              <a:spcAft>
                <a:spcPts val="0"/>
              </a:spcAft>
              <a:buNone/>
            </a:pPr>
            <a:endParaRPr sz="1000">
              <a:latin typeface="Courier New"/>
              <a:ea typeface="Courier New"/>
              <a:cs typeface="Courier New"/>
              <a:sym typeface="Courier New"/>
            </a:endParaRPr>
          </a:p>
          <a:p>
            <a:pPr marL="0" lvl="0" indent="0" algn="l" rtl="0">
              <a:spcBef>
                <a:spcPts val="0"/>
              </a:spcBef>
              <a:spcAft>
                <a:spcPts val="0"/>
              </a:spcAft>
              <a:buNone/>
            </a:pPr>
            <a:endParaRPr sz="1000">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7"/>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520" name="Google Shape;520;p47"/>
          <p:cNvSpPr txBox="1">
            <a:spLocks noGrp="1"/>
          </p:cNvSpPr>
          <p:nvPr>
            <p:ph type="subTitle" idx="1"/>
          </p:nvPr>
        </p:nvSpPr>
        <p:spPr>
          <a:xfrm>
            <a:off x="0" y="1578875"/>
            <a:ext cx="2703000" cy="34614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solidFill>
                  <a:srgbClr val="6A737D"/>
                </a:solidFill>
                <a:latin typeface="Roboto"/>
                <a:ea typeface="Roboto"/>
                <a:cs typeface="Roboto"/>
                <a:sym typeface="Roboto"/>
              </a:rPr>
              <a:t># Load the dataset </a:t>
            </a:r>
            <a:endParaRPr sz="10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E1E4E8"/>
                </a:solidFill>
                <a:latin typeface="Roboto"/>
                <a:ea typeface="Roboto"/>
                <a:cs typeface="Roboto"/>
                <a:sym typeface="Roboto"/>
              </a:rPr>
              <a:t>data </a:t>
            </a:r>
            <a:r>
              <a:rPr lang="en" sz="1000">
                <a:solidFill>
                  <a:srgbClr val="F97583"/>
                </a:solidFill>
                <a:latin typeface="Roboto"/>
                <a:ea typeface="Roboto"/>
                <a:cs typeface="Roboto"/>
                <a:sym typeface="Roboto"/>
              </a:rPr>
              <a:t>=</a:t>
            </a:r>
            <a:r>
              <a:rPr lang="en" sz="1000">
                <a:solidFill>
                  <a:srgbClr val="E1E4E8"/>
                </a:solidFill>
                <a:latin typeface="Roboto"/>
                <a:ea typeface="Roboto"/>
                <a:cs typeface="Roboto"/>
                <a:sym typeface="Roboto"/>
              </a:rPr>
              <a:t> </a:t>
            </a:r>
            <a:r>
              <a:rPr lang="en" sz="1000">
                <a:solidFill>
                  <a:srgbClr val="B392F0"/>
                </a:solidFill>
                <a:latin typeface="Roboto"/>
                <a:ea typeface="Roboto"/>
                <a:cs typeface="Roboto"/>
                <a:sym typeface="Roboto"/>
              </a:rPr>
              <a:t>pd</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read_csv</a:t>
            </a:r>
            <a:r>
              <a:rPr lang="en" sz="1000">
                <a:solidFill>
                  <a:srgbClr val="E1E4E8"/>
                </a:solidFill>
                <a:latin typeface="Roboto"/>
                <a:ea typeface="Roboto"/>
                <a:cs typeface="Roboto"/>
                <a:sym typeface="Roboto"/>
              </a:rPr>
              <a:t>(</a:t>
            </a:r>
            <a:r>
              <a:rPr lang="en" sz="1000">
                <a:solidFill>
                  <a:srgbClr val="9ECBFF"/>
                </a:solidFill>
                <a:latin typeface="Roboto"/>
                <a:ea typeface="Roboto"/>
                <a:cs typeface="Roboto"/>
                <a:sym typeface="Roboto"/>
              </a:rPr>
              <a:t>"data/Steel_Plates_Processed_Dataset.csv"</a:t>
            </a:r>
            <a:r>
              <a:rPr lang="en" sz="1000">
                <a:solidFill>
                  <a:srgbClr val="E1E4E8"/>
                </a:solidFill>
                <a:latin typeface="Roboto"/>
                <a:ea typeface="Roboto"/>
                <a:cs typeface="Roboto"/>
                <a:sym typeface="Roboto"/>
              </a:rPr>
              <a:t>)</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6A737D"/>
                </a:solidFill>
                <a:latin typeface="Roboto"/>
                <a:ea typeface="Roboto"/>
                <a:cs typeface="Roboto"/>
                <a:sym typeface="Roboto"/>
              </a:rPr>
              <a:t># Display the first few rows to confirm loading</a:t>
            </a:r>
            <a:endParaRPr sz="10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E1E4E8"/>
                </a:solidFill>
                <a:latin typeface="Roboto"/>
                <a:ea typeface="Roboto"/>
                <a:cs typeface="Roboto"/>
                <a:sym typeface="Roboto"/>
              </a:rPr>
              <a:t>data.</a:t>
            </a:r>
            <a:r>
              <a:rPr lang="en" sz="1000">
                <a:solidFill>
                  <a:srgbClr val="B392F0"/>
                </a:solidFill>
                <a:latin typeface="Roboto"/>
                <a:ea typeface="Roboto"/>
                <a:cs typeface="Roboto"/>
                <a:sym typeface="Roboto"/>
              </a:rPr>
              <a:t>head</a:t>
            </a:r>
            <a:r>
              <a:rPr lang="en" sz="1000">
                <a:solidFill>
                  <a:srgbClr val="E1E4E8"/>
                </a:solidFill>
                <a:latin typeface="Roboto"/>
                <a:ea typeface="Roboto"/>
                <a:cs typeface="Roboto"/>
                <a:sym typeface="Roboto"/>
              </a:rPr>
              <a:t>()</a:t>
            </a: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10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F97583"/>
                </a:solidFill>
                <a:latin typeface="Roboto"/>
                <a:ea typeface="Roboto"/>
                <a:cs typeface="Roboto"/>
                <a:sym typeface="Roboto"/>
              </a:rPr>
              <a:t># generate heatmap images</a:t>
            </a:r>
            <a:endParaRPr sz="1000">
              <a:solidFill>
                <a:srgbClr val="F97583"/>
              </a:solidFill>
              <a:latin typeface="Roboto"/>
              <a:ea typeface="Roboto"/>
              <a:cs typeface="Roboto"/>
              <a:sym typeface="Roboto"/>
            </a:endParaRPr>
          </a:p>
          <a:p>
            <a:pPr marL="0" lvl="0" indent="0" algn="l" rtl="0">
              <a:lnSpc>
                <a:spcPct val="130434"/>
              </a:lnSpc>
              <a:spcBef>
                <a:spcPts val="0"/>
              </a:spcBef>
              <a:spcAft>
                <a:spcPts val="0"/>
              </a:spcAft>
              <a:buNone/>
            </a:pPr>
            <a:endParaRPr sz="1000">
              <a:solidFill>
                <a:srgbClr val="F97583"/>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6A737D"/>
                </a:solidFill>
                <a:latin typeface="Roboto"/>
                <a:ea typeface="Roboto"/>
                <a:cs typeface="Roboto"/>
                <a:sym typeface="Roboto"/>
              </a:rPr>
              <a:t># Create a directory to save the generated images</a:t>
            </a:r>
            <a:endParaRPr sz="10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E1E4E8"/>
                </a:solidFill>
                <a:latin typeface="Roboto"/>
                <a:ea typeface="Roboto"/>
                <a:cs typeface="Roboto"/>
                <a:sym typeface="Roboto"/>
              </a:rPr>
              <a:t>output_dir </a:t>
            </a:r>
            <a:r>
              <a:rPr lang="en" sz="1000">
                <a:solidFill>
                  <a:srgbClr val="F97583"/>
                </a:solidFill>
                <a:latin typeface="Roboto"/>
                <a:ea typeface="Roboto"/>
                <a:cs typeface="Roboto"/>
                <a:sym typeface="Roboto"/>
              </a:rPr>
              <a:t>=</a:t>
            </a:r>
            <a:r>
              <a:rPr lang="en" sz="1000">
                <a:solidFill>
                  <a:srgbClr val="E1E4E8"/>
                </a:solidFill>
                <a:latin typeface="Roboto"/>
                <a:ea typeface="Roboto"/>
                <a:cs typeface="Roboto"/>
                <a:sym typeface="Roboto"/>
              </a:rPr>
              <a:t> </a:t>
            </a:r>
            <a:r>
              <a:rPr lang="en" sz="1000">
                <a:solidFill>
                  <a:srgbClr val="9ECBFF"/>
                </a:solidFill>
                <a:latin typeface="Roboto"/>
                <a:ea typeface="Roboto"/>
                <a:cs typeface="Roboto"/>
                <a:sym typeface="Roboto"/>
              </a:rPr>
              <a:t>"./fault_images"</a:t>
            </a:r>
            <a:endParaRPr sz="1000">
              <a:solidFill>
                <a:srgbClr val="9ECBFF"/>
              </a:solidFill>
              <a:latin typeface="Roboto"/>
              <a:ea typeface="Roboto"/>
              <a:cs typeface="Roboto"/>
              <a:sym typeface="Roboto"/>
            </a:endParaRPr>
          </a:p>
          <a:p>
            <a:pPr marL="0" lvl="0" indent="0" algn="l" rtl="0">
              <a:lnSpc>
                <a:spcPct val="130434"/>
              </a:lnSpc>
              <a:spcBef>
                <a:spcPts val="0"/>
              </a:spcBef>
              <a:spcAft>
                <a:spcPts val="0"/>
              </a:spcAft>
              <a:buNone/>
            </a:pPr>
            <a:r>
              <a:rPr lang="en" sz="1000">
                <a:solidFill>
                  <a:srgbClr val="B392F0"/>
                </a:solidFill>
                <a:latin typeface="Roboto"/>
                <a:ea typeface="Roboto"/>
                <a:cs typeface="Roboto"/>
                <a:sym typeface="Roboto"/>
              </a:rPr>
              <a:t>os</a:t>
            </a:r>
            <a:r>
              <a:rPr lang="en" sz="1000">
                <a:solidFill>
                  <a:srgbClr val="E1E4E8"/>
                </a:solidFill>
                <a:latin typeface="Roboto"/>
                <a:ea typeface="Roboto"/>
                <a:cs typeface="Roboto"/>
                <a:sym typeface="Roboto"/>
              </a:rPr>
              <a:t>.</a:t>
            </a:r>
            <a:r>
              <a:rPr lang="en" sz="1000">
                <a:solidFill>
                  <a:srgbClr val="B392F0"/>
                </a:solidFill>
                <a:latin typeface="Roboto"/>
                <a:ea typeface="Roboto"/>
                <a:cs typeface="Roboto"/>
                <a:sym typeface="Roboto"/>
              </a:rPr>
              <a:t>makedirs</a:t>
            </a:r>
            <a:r>
              <a:rPr lang="en" sz="1000">
                <a:solidFill>
                  <a:srgbClr val="E1E4E8"/>
                </a:solidFill>
                <a:latin typeface="Roboto"/>
                <a:ea typeface="Roboto"/>
                <a:cs typeface="Roboto"/>
                <a:sym typeface="Roboto"/>
              </a:rPr>
              <a:t>(output_dir, </a:t>
            </a:r>
            <a:r>
              <a:rPr lang="en" sz="1000">
                <a:solidFill>
                  <a:srgbClr val="FFAB70"/>
                </a:solidFill>
                <a:latin typeface="Roboto"/>
                <a:ea typeface="Roboto"/>
                <a:cs typeface="Roboto"/>
                <a:sym typeface="Roboto"/>
              </a:rPr>
              <a:t>exist_ok</a:t>
            </a:r>
            <a:r>
              <a:rPr lang="en" sz="1000">
                <a:solidFill>
                  <a:srgbClr val="F97583"/>
                </a:solidFill>
                <a:latin typeface="Roboto"/>
                <a:ea typeface="Roboto"/>
                <a:cs typeface="Roboto"/>
                <a:sym typeface="Roboto"/>
              </a:rPr>
              <a:t>=</a:t>
            </a:r>
            <a:r>
              <a:rPr lang="en" sz="1000">
                <a:solidFill>
                  <a:srgbClr val="79B8FF"/>
                </a:solidFill>
                <a:latin typeface="Roboto"/>
                <a:ea typeface="Roboto"/>
                <a:cs typeface="Roboto"/>
                <a:sym typeface="Roboto"/>
              </a:rPr>
              <a:t>True</a:t>
            </a:r>
            <a:r>
              <a:rPr lang="en" sz="1000">
                <a:solidFill>
                  <a:srgbClr val="E1E4E8"/>
                </a:solidFill>
                <a:latin typeface="Roboto"/>
                <a:ea typeface="Roboto"/>
                <a:cs typeface="Roboto"/>
                <a:sym typeface="Roboto"/>
              </a:rPr>
              <a:t>)</a:t>
            </a:r>
            <a:endParaRPr sz="1000">
              <a:solidFill>
                <a:srgbClr val="E1E4E8"/>
              </a:solidFill>
              <a:latin typeface="Roboto"/>
              <a:ea typeface="Roboto"/>
              <a:cs typeface="Roboto"/>
              <a:sym typeface="Roboto"/>
            </a:endParaRPr>
          </a:p>
          <a:p>
            <a:pPr marL="0" lvl="0" indent="0" algn="l" rtl="0">
              <a:spcBef>
                <a:spcPts val="0"/>
              </a:spcBef>
              <a:spcAft>
                <a:spcPts val="0"/>
              </a:spcAft>
              <a:buNone/>
            </a:pPr>
            <a:endParaRPr sz="1000">
              <a:solidFill>
                <a:srgbClr val="F97583"/>
              </a:solidFill>
              <a:latin typeface="Roboto"/>
              <a:ea typeface="Roboto"/>
              <a:cs typeface="Roboto"/>
              <a:sym typeface="Roboto"/>
            </a:endParaRPr>
          </a:p>
        </p:txBody>
      </p:sp>
      <p:sp>
        <p:nvSpPr>
          <p:cNvPr id="521" name="Google Shape;521;p47"/>
          <p:cNvSpPr txBox="1">
            <a:spLocks noGrp="1"/>
          </p:cNvSpPr>
          <p:nvPr>
            <p:ph type="subTitle" idx="1"/>
          </p:nvPr>
        </p:nvSpPr>
        <p:spPr>
          <a:xfrm>
            <a:off x="2703000" y="1578875"/>
            <a:ext cx="2703000" cy="3524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900">
                <a:solidFill>
                  <a:srgbClr val="6A737D"/>
                </a:solidFill>
                <a:latin typeface="Roboto"/>
                <a:ea typeface="Roboto"/>
                <a:cs typeface="Roboto"/>
                <a:sym typeface="Roboto"/>
              </a:rPr>
              <a:t># Generate heatmap images for each row of the dataset</a:t>
            </a:r>
            <a:endParaRPr sz="9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F97583"/>
                </a:solidFill>
                <a:latin typeface="Roboto"/>
                <a:ea typeface="Roboto"/>
                <a:cs typeface="Roboto"/>
                <a:sym typeface="Roboto"/>
              </a:rPr>
              <a:t>def</a:t>
            </a: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generate_images</a:t>
            </a:r>
            <a:r>
              <a:rPr lang="en" sz="900">
                <a:solidFill>
                  <a:srgbClr val="E1E4E8"/>
                </a:solidFill>
                <a:latin typeface="Roboto"/>
                <a:ea typeface="Roboto"/>
                <a:cs typeface="Roboto"/>
                <a:sym typeface="Roboto"/>
              </a:rPr>
              <a:t>(</a:t>
            </a:r>
            <a:r>
              <a:rPr lang="en" sz="900">
                <a:solidFill>
                  <a:srgbClr val="FFAB70"/>
                </a:solidFill>
                <a:latin typeface="Roboto"/>
                <a:ea typeface="Roboto"/>
                <a:cs typeface="Roboto"/>
                <a:sym typeface="Roboto"/>
              </a:rPr>
              <a:t>data</a:t>
            </a:r>
            <a:r>
              <a:rPr lang="en" sz="900">
                <a:solidFill>
                  <a:srgbClr val="E1E4E8"/>
                </a:solidFill>
                <a:latin typeface="Roboto"/>
                <a:ea typeface="Roboto"/>
                <a:cs typeface="Roboto"/>
                <a:sym typeface="Roboto"/>
              </a:rPr>
              <a:t>, </a:t>
            </a:r>
            <a:r>
              <a:rPr lang="en" sz="900">
                <a:solidFill>
                  <a:srgbClr val="FFAB70"/>
                </a:solidFill>
                <a:latin typeface="Roboto"/>
                <a:ea typeface="Roboto"/>
                <a:cs typeface="Roboto"/>
                <a:sym typeface="Roboto"/>
              </a:rPr>
              <a:t>output_dir</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F97583"/>
                </a:solidFill>
                <a:latin typeface="Roboto"/>
                <a:ea typeface="Roboto"/>
                <a:cs typeface="Roboto"/>
                <a:sym typeface="Roboto"/>
              </a:rPr>
              <a:t>for</a:t>
            </a:r>
            <a:r>
              <a:rPr lang="en" sz="900">
                <a:solidFill>
                  <a:srgbClr val="E1E4E8"/>
                </a:solidFill>
                <a:latin typeface="Roboto"/>
                <a:ea typeface="Roboto"/>
                <a:cs typeface="Roboto"/>
                <a:sym typeface="Roboto"/>
              </a:rPr>
              <a:t> i, row </a:t>
            </a:r>
            <a:r>
              <a:rPr lang="en" sz="900">
                <a:solidFill>
                  <a:srgbClr val="F97583"/>
                </a:solidFill>
                <a:latin typeface="Roboto"/>
                <a:ea typeface="Roboto"/>
                <a:cs typeface="Roboto"/>
                <a:sym typeface="Roboto"/>
              </a:rPr>
              <a:t>in</a:t>
            </a:r>
            <a:r>
              <a:rPr lang="en" sz="900">
                <a:solidFill>
                  <a:srgbClr val="E1E4E8"/>
                </a:solidFill>
                <a:latin typeface="Roboto"/>
                <a:ea typeface="Roboto"/>
                <a:cs typeface="Roboto"/>
                <a:sym typeface="Roboto"/>
              </a:rPr>
              <a:t> </a:t>
            </a:r>
            <a:r>
              <a:rPr lang="en" sz="900">
                <a:solidFill>
                  <a:srgbClr val="FFAB70"/>
                </a:solidFill>
                <a:latin typeface="Roboto"/>
                <a:ea typeface="Roboto"/>
                <a:cs typeface="Roboto"/>
                <a:sym typeface="Roboto"/>
              </a:rPr>
              <a:t>data</a:t>
            </a:r>
            <a:r>
              <a:rPr lang="en" sz="900">
                <a:solidFill>
                  <a:srgbClr val="E1E4E8"/>
                </a:solidFill>
                <a:latin typeface="Roboto"/>
                <a:ea typeface="Roboto"/>
                <a:cs typeface="Roboto"/>
                <a:sym typeface="Roboto"/>
              </a:rPr>
              <a:t>.iterrows():</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plt</a:t>
            </a:r>
            <a:r>
              <a:rPr lang="en" sz="900">
                <a:solidFill>
                  <a:srgbClr val="E1E4E8"/>
                </a:solidFill>
                <a:latin typeface="Roboto"/>
                <a:ea typeface="Roboto"/>
                <a:cs typeface="Roboto"/>
                <a:sym typeface="Roboto"/>
              </a:rPr>
              <a:t>.</a:t>
            </a:r>
            <a:r>
              <a:rPr lang="en" sz="900">
                <a:solidFill>
                  <a:srgbClr val="B392F0"/>
                </a:solidFill>
                <a:latin typeface="Roboto"/>
                <a:ea typeface="Roboto"/>
                <a:cs typeface="Roboto"/>
                <a:sym typeface="Roboto"/>
              </a:rPr>
              <a:t>figure</a:t>
            </a:r>
            <a:r>
              <a:rPr lang="en" sz="900">
                <a:solidFill>
                  <a:srgbClr val="E1E4E8"/>
                </a:solidFill>
                <a:latin typeface="Roboto"/>
                <a:ea typeface="Roboto"/>
                <a:cs typeface="Roboto"/>
                <a:sym typeface="Roboto"/>
              </a:rPr>
              <a:t>(</a:t>
            </a:r>
            <a:r>
              <a:rPr lang="en" sz="900">
                <a:solidFill>
                  <a:srgbClr val="FFAB70"/>
                </a:solidFill>
                <a:latin typeface="Roboto"/>
                <a:ea typeface="Roboto"/>
                <a:cs typeface="Roboto"/>
                <a:sym typeface="Roboto"/>
              </a:rPr>
              <a:t>figsize</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a:t>
            </a:r>
            <a:r>
              <a:rPr lang="en" sz="900">
                <a:solidFill>
                  <a:srgbClr val="79B8FF"/>
                </a:solidFill>
                <a:latin typeface="Roboto"/>
                <a:ea typeface="Roboto"/>
                <a:cs typeface="Roboto"/>
                <a:sym typeface="Roboto"/>
              </a:rPr>
              <a:t>3</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1</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sns</a:t>
            </a:r>
            <a:r>
              <a:rPr lang="en" sz="900">
                <a:solidFill>
                  <a:srgbClr val="E1E4E8"/>
                </a:solidFill>
                <a:latin typeface="Roboto"/>
                <a:ea typeface="Roboto"/>
                <a:cs typeface="Roboto"/>
                <a:sym typeface="Roboto"/>
              </a:rPr>
              <a:t>.</a:t>
            </a:r>
            <a:r>
              <a:rPr lang="en" sz="900">
                <a:solidFill>
                  <a:srgbClr val="B392F0"/>
                </a:solidFill>
                <a:latin typeface="Roboto"/>
                <a:ea typeface="Roboto"/>
                <a:cs typeface="Roboto"/>
                <a:sym typeface="Roboto"/>
              </a:rPr>
              <a:t>heatmap</a:t>
            </a:r>
            <a:r>
              <a:rPr lang="en" sz="900">
                <a:solidFill>
                  <a:srgbClr val="E1E4E8"/>
                </a:solidFill>
                <a:latin typeface="Roboto"/>
                <a:ea typeface="Roboto"/>
                <a:cs typeface="Roboto"/>
                <a:sym typeface="Roboto"/>
              </a:rPr>
              <a:t>([row.values], </a:t>
            </a:r>
            <a:r>
              <a:rPr lang="en" sz="900">
                <a:solidFill>
                  <a:srgbClr val="FFAB70"/>
                </a:solidFill>
                <a:latin typeface="Roboto"/>
                <a:ea typeface="Roboto"/>
                <a:cs typeface="Roboto"/>
                <a:sym typeface="Roboto"/>
              </a:rPr>
              <a:t>cmap</a:t>
            </a:r>
            <a:r>
              <a:rPr lang="en" sz="900">
                <a:solidFill>
                  <a:srgbClr val="F97583"/>
                </a:solidFill>
                <a:latin typeface="Roboto"/>
                <a:ea typeface="Roboto"/>
                <a:cs typeface="Roboto"/>
                <a:sym typeface="Roboto"/>
              </a:rPr>
              <a:t>=</a:t>
            </a:r>
            <a:r>
              <a:rPr lang="en" sz="900">
                <a:solidFill>
                  <a:srgbClr val="9ECBFF"/>
                </a:solidFill>
                <a:latin typeface="Roboto"/>
                <a:ea typeface="Roboto"/>
                <a:cs typeface="Roboto"/>
                <a:sym typeface="Roboto"/>
              </a:rPr>
              <a:t>"viridis"</a:t>
            </a:r>
            <a:r>
              <a:rPr lang="en" sz="900">
                <a:solidFill>
                  <a:srgbClr val="E1E4E8"/>
                </a:solidFill>
                <a:latin typeface="Roboto"/>
                <a:ea typeface="Roboto"/>
                <a:cs typeface="Roboto"/>
                <a:sym typeface="Roboto"/>
              </a:rPr>
              <a:t>, </a:t>
            </a:r>
            <a:r>
              <a:rPr lang="en" sz="900">
                <a:solidFill>
                  <a:srgbClr val="FFAB70"/>
                </a:solidFill>
                <a:latin typeface="Roboto"/>
                <a:ea typeface="Roboto"/>
                <a:cs typeface="Roboto"/>
                <a:sym typeface="Roboto"/>
              </a:rPr>
              <a:t>cbar</a:t>
            </a:r>
            <a:r>
              <a:rPr lang="en" sz="900">
                <a:solidFill>
                  <a:srgbClr val="F97583"/>
                </a:solidFill>
                <a:latin typeface="Roboto"/>
                <a:ea typeface="Roboto"/>
                <a:cs typeface="Roboto"/>
                <a:sym typeface="Roboto"/>
              </a:rPr>
              <a:t>=</a:t>
            </a:r>
            <a:r>
              <a:rPr lang="en" sz="900">
                <a:solidFill>
                  <a:srgbClr val="79B8FF"/>
                </a:solidFill>
                <a:latin typeface="Roboto"/>
                <a:ea typeface="Roboto"/>
                <a:cs typeface="Roboto"/>
                <a:sym typeface="Roboto"/>
              </a:rPr>
              <a:t>False</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plt</a:t>
            </a:r>
            <a:r>
              <a:rPr lang="en" sz="900">
                <a:solidFill>
                  <a:srgbClr val="E1E4E8"/>
                </a:solidFill>
                <a:latin typeface="Roboto"/>
                <a:ea typeface="Roboto"/>
                <a:cs typeface="Roboto"/>
                <a:sym typeface="Roboto"/>
              </a:rPr>
              <a:t>.</a:t>
            </a:r>
            <a:r>
              <a:rPr lang="en" sz="900">
                <a:solidFill>
                  <a:srgbClr val="B392F0"/>
                </a:solidFill>
                <a:latin typeface="Roboto"/>
                <a:ea typeface="Roboto"/>
                <a:cs typeface="Roboto"/>
                <a:sym typeface="Roboto"/>
              </a:rPr>
              <a:t>axis</a:t>
            </a:r>
            <a:r>
              <a:rPr lang="en" sz="900">
                <a:solidFill>
                  <a:srgbClr val="E1E4E8"/>
                </a:solidFill>
                <a:latin typeface="Roboto"/>
                <a:ea typeface="Roboto"/>
                <a:cs typeface="Roboto"/>
                <a:sym typeface="Roboto"/>
              </a:rPr>
              <a:t>(</a:t>
            </a:r>
            <a:r>
              <a:rPr lang="en" sz="900">
                <a:solidFill>
                  <a:srgbClr val="9ECBFF"/>
                </a:solidFill>
                <a:latin typeface="Roboto"/>
                <a:ea typeface="Roboto"/>
                <a:cs typeface="Roboto"/>
                <a:sym typeface="Roboto"/>
              </a:rPr>
              <a:t>"off"</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plt</a:t>
            </a:r>
            <a:r>
              <a:rPr lang="en" sz="900">
                <a:solidFill>
                  <a:srgbClr val="E1E4E8"/>
                </a:solidFill>
                <a:latin typeface="Roboto"/>
                <a:ea typeface="Roboto"/>
                <a:cs typeface="Roboto"/>
                <a:sym typeface="Roboto"/>
              </a:rPr>
              <a:t>.</a:t>
            </a:r>
            <a:r>
              <a:rPr lang="en" sz="900">
                <a:solidFill>
                  <a:srgbClr val="B392F0"/>
                </a:solidFill>
                <a:latin typeface="Roboto"/>
                <a:ea typeface="Roboto"/>
                <a:cs typeface="Roboto"/>
                <a:sym typeface="Roboto"/>
              </a:rPr>
              <a:t>savefig</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F97583"/>
                </a:solidFill>
                <a:latin typeface="Roboto"/>
                <a:ea typeface="Roboto"/>
                <a:cs typeface="Roboto"/>
                <a:sym typeface="Roboto"/>
              </a:rPr>
              <a:t>f</a:t>
            </a:r>
            <a:r>
              <a:rPr lang="en" sz="900">
                <a:solidFill>
                  <a:srgbClr val="9ECBFF"/>
                </a:solidFill>
                <a:latin typeface="Roboto"/>
                <a:ea typeface="Roboto"/>
                <a:cs typeface="Roboto"/>
                <a:sym typeface="Roboto"/>
              </a:rPr>
              <a:t>"</a:t>
            </a:r>
            <a:r>
              <a:rPr lang="en" sz="900">
                <a:solidFill>
                  <a:srgbClr val="79B8FF"/>
                </a:solidFill>
                <a:latin typeface="Roboto"/>
                <a:ea typeface="Roboto"/>
                <a:cs typeface="Roboto"/>
                <a:sym typeface="Roboto"/>
              </a:rPr>
              <a:t>{</a:t>
            </a:r>
            <a:r>
              <a:rPr lang="en" sz="900">
                <a:solidFill>
                  <a:srgbClr val="FFAB70"/>
                </a:solidFill>
                <a:latin typeface="Roboto"/>
                <a:ea typeface="Roboto"/>
                <a:cs typeface="Roboto"/>
                <a:sym typeface="Roboto"/>
              </a:rPr>
              <a:t>output_dir</a:t>
            </a:r>
            <a:r>
              <a:rPr lang="en" sz="900">
                <a:solidFill>
                  <a:srgbClr val="79B8FF"/>
                </a:solidFill>
                <a:latin typeface="Roboto"/>
                <a:ea typeface="Roboto"/>
                <a:cs typeface="Roboto"/>
                <a:sym typeface="Roboto"/>
              </a:rPr>
              <a:t>}</a:t>
            </a:r>
            <a:r>
              <a:rPr lang="en" sz="900">
                <a:solidFill>
                  <a:srgbClr val="9ECBFF"/>
                </a:solidFill>
                <a:latin typeface="Roboto"/>
                <a:ea typeface="Roboto"/>
                <a:cs typeface="Roboto"/>
                <a:sym typeface="Roboto"/>
              </a:rPr>
              <a:t>/fault_</a:t>
            </a:r>
            <a:r>
              <a:rPr lang="en" sz="900">
                <a:solidFill>
                  <a:srgbClr val="79B8FF"/>
                </a:solidFill>
                <a:latin typeface="Roboto"/>
                <a:ea typeface="Roboto"/>
                <a:cs typeface="Roboto"/>
                <a:sym typeface="Roboto"/>
              </a:rPr>
              <a:t>{</a:t>
            </a:r>
            <a:r>
              <a:rPr lang="en" sz="900">
                <a:solidFill>
                  <a:srgbClr val="E1E4E8"/>
                </a:solidFill>
                <a:latin typeface="Roboto"/>
                <a:ea typeface="Roboto"/>
                <a:cs typeface="Roboto"/>
                <a:sym typeface="Roboto"/>
              </a:rPr>
              <a:t>i</a:t>
            </a:r>
            <a:r>
              <a:rPr lang="en" sz="900">
                <a:solidFill>
                  <a:srgbClr val="79B8FF"/>
                </a:solidFill>
                <a:latin typeface="Roboto"/>
                <a:ea typeface="Roboto"/>
                <a:cs typeface="Roboto"/>
                <a:sym typeface="Roboto"/>
              </a:rPr>
              <a:t>}</a:t>
            </a:r>
            <a:r>
              <a:rPr lang="en" sz="900">
                <a:solidFill>
                  <a:srgbClr val="9ECBFF"/>
                </a:solidFill>
                <a:latin typeface="Roboto"/>
                <a:ea typeface="Roboto"/>
                <a:cs typeface="Roboto"/>
                <a:sym typeface="Roboto"/>
              </a:rPr>
              <a:t>.png"</a:t>
            </a:r>
            <a:r>
              <a:rPr lang="en" sz="900">
                <a:solidFill>
                  <a:srgbClr val="E1E4E8"/>
                </a:solidFill>
                <a:latin typeface="Roboto"/>
                <a:ea typeface="Roboto"/>
                <a:cs typeface="Roboto"/>
                <a:sym typeface="Roboto"/>
              </a:rPr>
              <a:t>, </a:t>
            </a:r>
            <a:r>
              <a:rPr lang="en" sz="900">
                <a:solidFill>
                  <a:srgbClr val="FFAB70"/>
                </a:solidFill>
                <a:latin typeface="Roboto"/>
                <a:ea typeface="Roboto"/>
                <a:cs typeface="Roboto"/>
                <a:sym typeface="Roboto"/>
              </a:rPr>
              <a:t>bbox_inches</a:t>
            </a:r>
            <a:r>
              <a:rPr lang="en" sz="900">
                <a:solidFill>
                  <a:srgbClr val="F97583"/>
                </a:solidFill>
                <a:latin typeface="Roboto"/>
                <a:ea typeface="Roboto"/>
                <a:cs typeface="Roboto"/>
                <a:sym typeface="Roboto"/>
              </a:rPr>
              <a:t>=</a:t>
            </a:r>
            <a:r>
              <a:rPr lang="en" sz="900">
                <a:solidFill>
                  <a:srgbClr val="9ECBFF"/>
                </a:solidFill>
                <a:latin typeface="Roboto"/>
                <a:ea typeface="Roboto"/>
                <a:cs typeface="Roboto"/>
                <a:sym typeface="Roboto"/>
              </a:rPr>
              <a:t>"tight"</a:t>
            </a:r>
            <a:r>
              <a:rPr lang="en" sz="900">
                <a:solidFill>
                  <a:srgbClr val="E1E4E8"/>
                </a:solidFill>
                <a:latin typeface="Roboto"/>
                <a:ea typeface="Roboto"/>
                <a:cs typeface="Roboto"/>
                <a:sym typeface="Roboto"/>
              </a:rPr>
              <a:t>, </a:t>
            </a:r>
            <a:r>
              <a:rPr lang="en" sz="900">
                <a:solidFill>
                  <a:srgbClr val="FFAB70"/>
                </a:solidFill>
                <a:latin typeface="Roboto"/>
                <a:ea typeface="Roboto"/>
                <a:cs typeface="Roboto"/>
                <a:sym typeface="Roboto"/>
              </a:rPr>
              <a:t>pad_inches</a:t>
            </a:r>
            <a:r>
              <a:rPr lang="en" sz="900">
                <a:solidFill>
                  <a:srgbClr val="F97583"/>
                </a:solidFill>
                <a:latin typeface="Roboto"/>
                <a:ea typeface="Roboto"/>
                <a:cs typeface="Roboto"/>
                <a:sym typeface="Roboto"/>
              </a:rPr>
              <a:t>=</a:t>
            </a:r>
            <a:r>
              <a:rPr lang="en" sz="900">
                <a:solidFill>
                  <a:srgbClr val="79B8FF"/>
                </a:solidFill>
                <a:latin typeface="Roboto"/>
                <a:ea typeface="Roboto"/>
                <a:cs typeface="Roboto"/>
                <a:sym typeface="Roboto"/>
              </a:rPr>
              <a:t>0</a:t>
            </a:r>
            <a:r>
              <a:rPr lang="en" sz="900">
                <a:solidFill>
                  <a:srgbClr val="E1E4E8"/>
                </a:solidFill>
                <a:latin typeface="Roboto"/>
                <a:ea typeface="Roboto"/>
                <a:cs typeface="Roboto"/>
                <a:sym typeface="Roboto"/>
              </a:rPr>
              <a:t>, </a:t>
            </a:r>
            <a:r>
              <a:rPr lang="en" sz="900">
                <a:solidFill>
                  <a:srgbClr val="FFAB70"/>
                </a:solidFill>
                <a:latin typeface="Roboto"/>
                <a:ea typeface="Roboto"/>
                <a:cs typeface="Roboto"/>
                <a:sym typeface="Roboto"/>
              </a:rPr>
              <a:t>dpi</a:t>
            </a:r>
            <a:r>
              <a:rPr lang="en" sz="900">
                <a:solidFill>
                  <a:srgbClr val="F97583"/>
                </a:solidFill>
                <a:latin typeface="Roboto"/>
                <a:ea typeface="Roboto"/>
                <a:cs typeface="Roboto"/>
                <a:sym typeface="Roboto"/>
              </a:rPr>
              <a:t>=</a:t>
            </a:r>
            <a:r>
              <a:rPr lang="en" sz="900">
                <a:solidFill>
                  <a:srgbClr val="79B8FF"/>
                </a:solidFill>
                <a:latin typeface="Roboto"/>
                <a:ea typeface="Roboto"/>
                <a:cs typeface="Roboto"/>
                <a:sym typeface="Roboto"/>
              </a:rPr>
              <a:t>50</a:t>
            </a:r>
            <a:endParaRPr sz="9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plt</a:t>
            </a:r>
            <a:r>
              <a:rPr lang="en" sz="900">
                <a:solidFill>
                  <a:srgbClr val="E1E4E8"/>
                </a:solidFill>
                <a:latin typeface="Roboto"/>
                <a:ea typeface="Roboto"/>
                <a:cs typeface="Roboto"/>
                <a:sym typeface="Roboto"/>
              </a:rPr>
              <a:t>.</a:t>
            </a:r>
            <a:r>
              <a:rPr lang="en" sz="900">
                <a:solidFill>
                  <a:srgbClr val="B392F0"/>
                </a:solidFill>
                <a:latin typeface="Roboto"/>
                <a:ea typeface="Roboto"/>
                <a:cs typeface="Roboto"/>
                <a:sym typeface="Roboto"/>
              </a:rPr>
              <a:t>close</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6A737D"/>
                </a:solidFill>
                <a:latin typeface="Roboto"/>
                <a:ea typeface="Roboto"/>
                <a:cs typeface="Roboto"/>
                <a:sym typeface="Roboto"/>
              </a:rPr>
              <a:t># Generate images for the entire dataset</a:t>
            </a:r>
            <a:endParaRPr sz="9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B392F0"/>
                </a:solidFill>
                <a:latin typeface="Roboto"/>
                <a:ea typeface="Roboto"/>
                <a:cs typeface="Roboto"/>
                <a:sym typeface="Roboto"/>
              </a:rPr>
              <a:t>generate_images</a:t>
            </a:r>
            <a:r>
              <a:rPr lang="en" sz="900">
                <a:solidFill>
                  <a:srgbClr val="E1E4E8"/>
                </a:solidFill>
                <a:latin typeface="Roboto"/>
                <a:ea typeface="Roboto"/>
                <a:cs typeface="Roboto"/>
                <a:sym typeface="Roboto"/>
              </a:rPr>
              <a:t>(data.iloc[:, :</a:t>
            </a:r>
            <a:r>
              <a:rPr lang="en" sz="900">
                <a:solidFill>
                  <a:srgbClr val="F97583"/>
                </a:solidFill>
                <a:latin typeface="Roboto"/>
                <a:ea typeface="Roboto"/>
                <a:cs typeface="Roboto"/>
                <a:sym typeface="Roboto"/>
              </a:rPr>
              <a:t>-</a:t>
            </a:r>
            <a:r>
              <a:rPr lang="en" sz="900">
                <a:solidFill>
                  <a:srgbClr val="79B8FF"/>
                </a:solidFill>
                <a:latin typeface="Roboto"/>
                <a:ea typeface="Roboto"/>
                <a:cs typeface="Roboto"/>
                <a:sym typeface="Roboto"/>
              </a:rPr>
              <a:t>7</a:t>
            </a:r>
            <a:r>
              <a:rPr lang="en" sz="900">
                <a:solidFill>
                  <a:srgbClr val="E1E4E8"/>
                </a:solidFill>
                <a:latin typeface="Roboto"/>
                <a:ea typeface="Roboto"/>
                <a:cs typeface="Roboto"/>
                <a:sym typeface="Roboto"/>
              </a:rPr>
              <a:t>], output_dir)</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900">
              <a:solidFill>
                <a:srgbClr val="E1E4E8"/>
              </a:solidFill>
              <a:latin typeface="Roboto"/>
              <a:ea typeface="Roboto"/>
              <a:cs typeface="Roboto"/>
              <a:sym typeface="Roboto"/>
            </a:endParaRPr>
          </a:p>
          <a:p>
            <a:pPr marL="0" lvl="0" indent="0" algn="l" rtl="0">
              <a:spcBef>
                <a:spcPts val="0"/>
              </a:spcBef>
              <a:spcAft>
                <a:spcPts val="0"/>
              </a:spcAft>
              <a:buNone/>
            </a:pPr>
            <a:endParaRPr sz="900">
              <a:solidFill>
                <a:srgbClr val="F97583"/>
              </a:solidFill>
              <a:latin typeface="Roboto"/>
              <a:ea typeface="Roboto"/>
              <a:cs typeface="Roboto"/>
              <a:sym typeface="Roboto"/>
            </a:endParaRPr>
          </a:p>
        </p:txBody>
      </p:sp>
      <p:sp>
        <p:nvSpPr>
          <p:cNvPr id="522" name="Google Shape;522;p47"/>
          <p:cNvSpPr txBox="1">
            <a:spLocks noGrp="1"/>
          </p:cNvSpPr>
          <p:nvPr>
            <p:ph type="subTitle" idx="1"/>
          </p:nvPr>
        </p:nvSpPr>
        <p:spPr>
          <a:xfrm>
            <a:off x="73850" y="1092100"/>
            <a:ext cx="3947100" cy="4050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latin typeface="Courier New"/>
                <a:ea typeface="Courier New"/>
                <a:cs typeface="Courier New"/>
                <a:sym typeface="Courier New"/>
              </a:rPr>
              <a:t>quality-methods-project-TL.ipynb</a:t>
            </a:r>
            <a:endParaRPr sz="1000">
              <a:latin typeface="Courier New"/>
              <a:ea typeface="Courier New"/>
              <a:cs typeface="Courier New"/>
              <a:sym typeface="Courier New"/>
            </a:endParaRPr>
          </a:p>
          <a:p>
            <a:pPr marL="0" lvl="0" indent="0" algn="l" rtl="0">
              <a:lnSpc>
                <a:spcPct val="130434"/>
              </a:lnSpc>
              <a:spcBef>
                <a:spcPts val="0"/>
              </a:spcBef>
              <a:spcAft>
                <a:spcPts val="0"/>
              </a:spcAft>
              <a:buNone/>
            </a:pPr>
            <a:endParaRPr sz="1000">
              <a:latin typeface="Courier New"/>
              <a:ea typeface="Courier New"/>
              <a:cs typeface="Courier New"/>
              <a:sym typeface="Courier New"/>
            </a:endParaRPr>
          </a:p>
          <a:p>
            <a:pPr marL="0" lvl="0" indent="0" algn="l" rtl="0">
              <a:spcBef>
                <a:spcPts val="0"/>
              </a:spcBef>
              <a:spcAft>
                <a:spcPts val="0"/>
              </a:spcAft>
              <a:buNone/>
            </a:pPr>
            <a:endParaRPr sz="1000">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8"/>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528" name="Google Shape;528;p48"/>
          <p:cNvSpPr txBox="1">
            <a:spLocks noGrp="1"/>
          </p:cNvSpPr>
          <p:nvPr>
            <p:ph type="subTitle" idx="1"/>
          </p:nvPr>
        </p:nvSpPr>
        <p:spPr>
          <a:xfrm>
            <a:off x="0" y="1578875"/>
            <a:ext cx="2703000" cy="34614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800">
                <a:solidFill>
                  <a:srgbClr val="6A737D"/>
                </a:solidFill>
                <a:latin typeface="Roboto"/>
                <a:ea typeface="Roboto"/>
                <a:cs typeface="Roboto"/>
                <a:sym typeface="Roboto"/>
              </a:rPr>
              <a:t># Prepare labels</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from</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sklearn</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model_selection</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train_test_split</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labels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data.iloc[:, </a:t>
            </a:r>
            <a:r>
              <a:rPr lang="en" sz="800">
                <a:solidFill>
                  <a:srgbClr val="F97583"/>
                </a:solidFill>
                <a:latin typeface="Roboto"/>
                <a:ea typeface="Roboto"/>
                <a:cs typeface="Roboto"/>
                <a:sym typeface="Roboto"/>
              </a:rPr>
              <a:t>-</a:t>
            </a:r>
            <a:r>
              <a:rPr lang="en" sz="800">
                <a:solidFill>
                  <a:srgbClr val="79B8FF"/>
                </a:solidFill>
                <a:latin typeface="Roboto"/>
                <a:ea typeface="Roboto"/>
                <a:cs typeface="Roboto"/>
                <a:sym typeface="Roboto"/>
              </a:rPr>
              <a:t>7</a:t>
            </a:r>
            <a:r>
              <a:rPr lang="en" sz="800">
                <a:solidFill>
                  <a:srgbClr val="E1E4E8"/>
                </a:solidFill>
                <a:latin typeface="Roboto"/>
                <a:ea typeface="Roboto"/>
                <a:cs typeface="Roboto"/>
                <a:sym typeface="Roboto"/>
              </a:rPr>
              <a:t>:].values</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6A737D"/>
                </a:solidFill>
                <a:latin typeface="Roboto"/>
                <a:ea typeface="Roboto"/>
                <a:cs typeface="Roboto"/>
                <a:sym typeface="Roboto"/>
              </a:rPr>
              <a:t># Sort the image files to ensure consistent ordering</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image_files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sorted</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os</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listdir</a:t>
            </a:r>
            <a:r>
              <a:rPr lang="en" sz="800">
                <a:solidFill>
                  <a:srgbClr val="E1E4E8"/>
                </a:solidFill>
                <a:latin typeface="Roboto"/>
                <a:ea typeface="Roboto"/>
                <a:cs typeface="Roboto"/>
                <a:sym typeface="Roboto"/>
              </a:rPr>
              <a:t>(output_dir))</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6A737D"/>
                </a:solidFill>
                <a:latin typeface="Roboto"/>
                <a:ea typeface="Roboto"/>
                <a:cs typeface="Roboto"/>
                <a:sym typeface="Roboto"/>
              </a:rPr>
              <a:t># Perform train-test split</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train_files, test_files, train_labels, test_labels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train_test_split</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image_files, labels, </a:t>
            </a:r>
            <a:r>
              <a:rPr lang="en" sz="800">
                <a:solidFill>
                  <a:srgbClr val="FFAB70"/>
                </a:solidFill>
                <a:latin typeface="Roboto"/>
                <a:ea typeface="Roboto"/>
                <a:cs typeface="Roboto"/>
                <a:sym typeface="Roboto"/>
              </a:rPr>
              <a:t>test_size</a:t>
            </a:r>
            <a:r>
              <a:rPr lang="en" sz="800">
                <a:solidFill>
                  <a:srgbClr val="F97583"/>
                </a:solidFill>
                <a:latin typeface="Roboto"/>
                <a:ea typeface="Roboto"/>
                <a:cs typeface="Roboto"/>
                <a:sym typeface="Roboto"/>
              </a:rPr>
              <a:t>=</a:t>
            </a:r>
            <a:r>
              <a:rPr lang="en" sz="800">
                <a:solidFill>
                  <a:srgbClr val="79B8FF"/>
                </a:solidFill>
                <a:latin typeface="Roboto"/>
                <a:ea typeface="Roboto"/>
                <a:cs typeface="Roboto"/>
                <a:sym typeface="Roboto"/>
              </a:rPr>
              <a:t>0.3</a:t>
            </a: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random_state</a:t>
            </a:r>
            <a:r>
              <a:rPr lang="en" sz="800">
                <a:solidFill>
                  <a:srgbClr val="F97583"/>
                </a:solidFill>
                <a:latin typeface="Roboto"/>
                <a:ea typeface="Roboto"/>
                <a:cs typeface="Roboto"/>
                <a:sym typeface="Roboto"/>
              </a:rPr>
              <a:t>=</a:t>
            </a:r>
            <a:r>
              <a:rPr lang="en" sz="800">
                <a:solidFill>
                  <a:srgbClr val="79B8FF"/>
                </a:solidFill>
                <a:latin typeface="Roboto"/>
                <a:ea typeface="Roboto"/>
                <a:cs typeface="Roboto"/>
                <a:sym typeface="Roboto"/>
              </a:rPr>
              <a:t>42</a:t>
            </a:r>
            <a:endParaRPr sz="8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spcBef>
                <a:spcPts val="0"/>
              </a:spcBef>
              <a:spcAft>
                <a:spcPts val="0"/>
              </a:spcAft>
              <a:buNone/>
            </a:pPr>
            <a:endParaRPr sz="800">
              <a:solidFill>
                <a:srgbClr val="6A737D"/>
              </a:solidFill>
              <a:latin typeface="Roboto"/>
              <a:ea typeface="Roboto"/>
              <a:cs typeface="Roboto"/>
              <a:sym typeface="Roboto"/>
            </a:endParaRPr>
          </a:p>
        </p:txBody>
      </p:sp>
      <p:sp>
        <p:nvSpPr>
          <p:cNvPr id="529" name="Google Shape;529;p48"/>
          <p:cNvSpPr txBox="1">
            <a:spLocks noGrp="1"/>
          </p:cNvSpPr>
          <p:nvPr>
            <p:ph type="subTitle" idx="1"/>
          </p:nvPr>
        </p:nvSpPr>
        <p:spPr>
          <a:xfrm>
            <a:off x="2703000" y="1578875"/>
            <a:ext cx="2703000" cy="3524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600">
                <a:solidFill>
                  <a:srgbClr val="6A737D"/>
                </a:solidFill>
                <a:latin typeface="Roboto"/>
                <a:ea typeface="Roboto"/>
                <a:cs typeface="Roboto"/>
                <a:sym typeface="Roboto"/>
              </a:rPr>
              <a:t># define image transformations</a:t>
            </a:r>
            <a:endParaRPr sz="6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F97583"/>
                </a:solidFill>
                <a:latin typeface="Roboto"/>
                <a:ea typeface="Roboto"/>
                <a:cs typeface="Roboto"/>
                <a:sym typeface="Roboto"/>
              </a:rPr>
              <a:t>from</a:t>
            </a: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torchvision</a:t>
            </a:r>
            <a:r>
              <a:rPr lang="en" sz="600">
                <a:solidFill>
                  <a:srgbClr val="E1E4E8"/>
                </a:solidFill>
                <a:latin typeface="Roboto"/>
                <a:ea typeface="Roboto"/>
                <a:cs typeface="Roboto"/>
                <a:sym typeface="Roboto"/>
              </a:rPr>
              <a:t> </a:t>
            </a:r>
            <a:r>
              <a:rPr lang="en" sz="600">
                <a:solidFill>
                  <a:srgbClr val="F97583"/>
                </a:solidFill>
                <a:latin typeface="Roboto"/>
                <a:ea typeface="Roboto"/>
                <a:cs typeface="Roboto"/>
                <a:sym typeface="Roboto"/>
              </a:rPr>
              <a:t>import</a:t>
            </a: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endParaRPr sz="6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6A737D"/>
                </a:solidFill>
                <a:latin typeface="Roboto"/>
                <a:ea typeface="Roboto"/>
                <a:cs typeface="Roboto"/>
                <a:sym typeface="Roboto"/>
              </a:rPr>
              <a:t># Define transformations with augmentations for training data</a:t>
            </a:r>
            <a:endParaRPr sz="6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train_transform </a:t>
            </a:r>
            <a:r>
              <a:rPr lang="en" sz="600">
                <a:solidFill>
                  <a:srgbClr val="F97583"/>
                </a:solidFill>
                <a:latin typeface="Roboto"/>
                <a:ea typeface="Roboto"/>
                <a:cs typeface="Roboto"/>
                <a:sym typeface="Roboto"/>
              </a:rPr>
              <a:t>=</a:t>
            </a: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Compose</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Resize</a:t>
            </a:r>
            <a:r>
              <a:rPr lang="en" sz="600">
                <a:solidFill>
                  <a:srgbClr val="E1E4E8"/>
                </a:solidFill>
                <a:latin typeface="Roboto"/>
                <a:ea typeface="Roboto"/>
                <a:cs typeface="Roboto"/>
                <a:sym typeface="Roboto"/>
              </a:rPr>
              <a:t>((</a:t>
            </a:r>
            <a:r>
              <a:rPr lang="en" sz="600">
                <a:solidFill>
                  <a:srgbClr val="79B8FF"/>
                </a:solidFill>
                <a:latin typeface="Roboto"/>
                <a:ea typeface="Roboto"/>
                <a:cs typeface="Roboto"/>
                <a:sym typeface="Roboto"/>
              </a:rPr>
              <a:t>64</a:t>
            </a:r>
            <a:r>
              <a:rPr lang="en" sz="600">
                <a:solidFill>
                  <a:srgbClr val="E1E4E8"/>
                </a:solidFill>
                <a:latin typeface="Roboto"/>
                <a:ea typeface="Roboto"/>
                <a:cs typeface="Roboto"/>
                <a:sym typeface="Roboto"/>
              </a:rPr>
              <a:t>, </a:t>
            </a:r>
            <a:r>
              <a:rPr lang="en" sz="600">
                <a:solidFill>
                  <a:srgbClr val="79B8FF"/>
                </a:solidFill>
                <a:latin typeface="Roboto"/>
                <a:ea typeface="Roboto"/>
                <a:cs typeface="Roboto"/>
                <a:sym typeface="Roboto"/>
              </a:rPr>
              <a:t>64</a:t>
            </a:r>
            <a:r>
              <a:rPr lang="en" sz="600">
                <a:solidFill>
                  <a:srgbClr val="E1E4E8"/>
                </a:solidFill>
                <a:latin typeface="Roboto"/>
                <a:ea typeface="Roboto"/>
                <a:cs typeface="Roboto"/>
                <a:sym typeface="Roboto"/>
              </a:rPr>
              <a:t>)),  </a:t>
            </a:r>
            <a:r>
              <a:rPr lang="en" sz="600">
                <a:solidFill>
                  <a:srgbClr val="6A737D"/>
                </a:solidFill>
                <a:latin typeface="Roboto"/>
                <a:ea typeface="Roboto"/>
                <a:cs typeface="Roboto"/>
                <a:sym typeface="Roboto"/>
              </a:rPr>
              <a:t># Resize images to 64x64</a:t>
            </a:r>
            <a:endParaRPr sz="6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RandomHorizontalFlip</a:t>
            </a:r>
            <a:r>
              <a:rPr lang="en" sz="600">
                <a:solidFill>
                  <a:srgbClr val="E1E4E8"/>
                </a:solidFill>
                <a:latin typeface="Roboto"/>
                <a:ea typeface="Roboto"/>
                <a:cs typeface="Roboto"/>
                <a:sym typeface="Roboto"/>
              </a:rPr>
              <a:t>(),  </a:t>
            </a:r>
            <a:r>
              <a:rPr lang="en" sz="600">
                <a:solidFill>
                  <a:srgbClr val="6A737D"/>
                </a:solidFill>
                <a:latin typeface="Roboto"/>
                <a:ea typeface="Roboto"/>
                <a:cs typeface="Roboto"/>
                <a:sym typeface="Roboto"/>
              </a:rPr>
              <a:t># Random horizontal flip</a:t>
            </a:r>
            <a:endParaRPr sz="6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RandomVerticalFlip</a:t>
            </a:r>
            <a:r>
              <a:rPr lang="en" sz="600">
                <a:solidFill>
                  <a:srgbClr val="E1E4E8"/>
                </a:solidFill>
                <a:latin typeface="Roboto"/>
                <a:ea typeface="Roboto"/>
                <a:cs typeface="Roboto"/>
                <a:sym typeface="Roboto"/>
              </a:rPr>
              <a:t>(),  </a:t>
            </a:r>
            <a:r>
              <a:rPr lang="en" sz="600">
                <a:solidFill>
                  <a:srgbClr val="6A737D"/>
                </a:solidFill>
                <a:latin typeface="Roboto"/>
                <a:ea typeface="Roboto"/>
                <a:cs typeface="Roboto"/>
                <a:sym typeface="Roboto"/>
              </a:rPr>
              <a:t># Random vertical flip</a:t>
            </a:r>
            <a:endParaRPr sz="6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RandomRotation</a:t>
            </a:r>
            <a:r>
              <a:rPr lang="en" sz="600">
                <a:solidFill>
                  <a:srgbClr val="E1E4E8"/>
                </a:solidFill>
                <a:latin typeface="Roboto"/>
                <a:ea typeface="Roboto"/>
                <a:cs typeface="Roboto"/>
                <a:sym typeface="Roboto"/>
              </a:rPr>
              <a:t>(</a:t>
            </a:r>
            <a:r>
              <a:rPr lang="en" sz="600">
                <a:solidFill>
                  <a:srgbClr val="79B8FF"/>
                </a:solidFill>
                <a:latin typeface="Roboto"/>
                <a:ea typeface="Roboto"/>
                <a:cs typeface="Roboto"/>
                <a:sym typeface="Roboto"/>
              </a:rPr>
              <a:t>15</a:t>
            </a:r>
            <a:r>
              <a:rPr lang="en" sz="600">
                <a:solidFill>
                  <a:srgbClr val="E1E4E8"/>
                </a:solidFill>
                <a:latin typeface="Roboto"/>
                <a:ea typeface="Roboto"/>
                <a:cs typeface="Roboto"/>
                <a:sym typeface="Roboto"/>
              </a:rPr>
              <a:t>),  </a:t>
            </a:r>
            <a:r>
              <a:rPr lang="en" sz="600">
                <a:solidFill>
                  <a:srgbClr val="6A737D"/>
                </a:solidFill>
                <a:latin typeface="Roboto"/>
                <a:ea typeface="Roboto"/>
                <a:cs typeface="Roboto"/>
                <a:sym typeface="Roboto"/>
              </a:rPr>
              <a:t># Random rotation within ±15 degrees</a:t>
            </a:r>
            <a:endParaRPr sz="6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ColorJitter</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FFAB70"/>
                </a:solidFill>
                <a:latin typeface="Roboto"/>
                <a:ea typeface="Roboto"/>
                <a:cs typeface="Roboto"/>
                <a:sym typeface="Roboto"/>
              </a:rPr>
              <a:t>brightness</a:t>
            </a:r>
            <a:r>
              <a:rPr lang="en" sz="600">
                <a:solidFill>
                  <a:srgbClr val="F97583"/>
                </a:solidFill>
                <a:latin typeface="Roboto"/>
                <a:ea typeface="Roboto"/>
                <a:cs typeface="Roboto"/>
                <a:sym typeface="Roboto"/>
              </a:rPr>
              <a:t>=</a:t>
            </a:r>
            <a:r>
              <a:rPr lang="en" sz="600">
                <a:solidFill>
                  <a:srgbClr val="79B8FF"/>
                </a:solidFill>
                <a:latin typeface="Roboto"/>
                <a:ea typeface="Roboto"/>
                <a:cs typeface="Roboto"/>
                <a:sym typeface="Roboto"/>
              </a:rPr>
              <a:t>0.2</a:t>
            </a:r>
            <a:r>
              <a:rPr lang="en" sz="600">
                <a:solidFill>
                  <a:srgbClr val="E1E4E8"/>
                </a:solidFill>
                <a:latin typeface="Roboto"/>
                <a:ea typeface="Roboto"/>
                <a:cs typeface="Roboto"/>
                <a:sym typeface="Roboto"/>
              </a:rPr>
              <a:t>, </a:t>
            </a:r>
            <a:r>
              <a:rPr lang="en" sz="600">
                <a:solidFill>
                  <a:srgbClr val="FFAB70"/>
                </a:solidFill>
                <a:latin typeface="Roboto"/>
                <a:ea typeface="Roboto"/>
                <a:cs typeface="Roboto"/>
                <a:sym typeface="Roboto"/>
              </a:rPr>
              <a:t>contrast</a:t>
            </a:r>
            <a:r>
              <a:rPr lang="en" sz="600">
                <a:solidFill>
                  <a:srgbClr val="F97583"/>
                </a:solidFill>
                <a:latin typeface="Roboto"/>
                <a:ea typeface="Roboto"/>
                <a:cs typeface="Roboto"/>
                <a:sym typeface="Roboto"/>
              </a:rPr>
              <a:t>=</a:t>
            </a:r>
            <a:r>
              <a:rPr lang="en" sz="600">
                <a:solidFill>
                  <a:srgbClr val="79B8FF"/>
                </a:solidFill>
                <a:latin typeface="Roboto"/>
                <a:ea typeface="Roboto"/>
                <a:cs typeface="Roboto"/>
                <a:sym typeface="Roboto"/>
              </a:rPr>
              <a:t>0.2</a:t>
            </a:r>
            <a:r>
              <a:rPr lang="en" sz="600">
                <a:solidFill>
                  <a:srgbClr val="E1E4E8"/>
                </a:solidFill>
                <a:latin typeface="Roboto"/>
                <a:ea typeface="Roboto"/>
                <a:cs typeface="Roboto"/>
                <a:sym typeface="Roboto"/>
              </a:rPr>
              <a:t>, </a:t>
            </a:r>
            <a:r>
              <a:rPr lang="en" sz="600">
                <a:solidFill>
                  <a:srgbClr val="FFAB70"/>
                </a:solidFill>
                <a:latin typeface="Roboto"/>
                <a:ea typeface="Roboto"/>
                <a:cs typeface="Roboto"/>
                <a:sym typeface="Roboto"/>
              </a:rPr>
              <a:t>saturation</a:t>
            </a:r>
            <a:r>
              <a:rPr lang="en" sz="600">
                <a:solidFill>
                  <a:srgbClr val="F97583"/>
                </a:solidFill>
                <a:latin typeface="Roboto"/>
                <a:ea typeface="Roboto"/>
                <a:cs typeface="Roboto"/>
                <a:sym typeface="Roboto"/>
              </a:rPr>
              <a:t>=</a:t>
            </a:r>
            <a:r>
              <a:rPr lang="en" sz="600">
                <a:solidFill>
                  <a:srgbClr val="79B8FF"/>
                </a:solidFill>
                <a:latin typeface="Roboto"/>
                <a:ea typeface="Roboto"/>
                <a:cs typeface="Roboto"/>
                <a:sym typeface="Roboto"/>
              </a:rPr>
              <a:t>0.2</a:t>
            </a:r>
            <a:endParaRPr sz="6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  </a:t>
            </a:r>
            <a:r>
              <a:rPr lang="en" sz="600">
                <a:solidFill>
                  <a:srgbClr val="6A737D"/>
                </a:solidFill>
                <a:latin typeface="Roboto"/>
                <a:ea typeface="Roboto"/>
                <a:cs typeface="Roboto"/>
                <a:sym typeface="Roboto"/>
              </a:rPr>
              <a:t># Color jitter</a:t>
            </a:r>
            <a:endParaRPr sz="6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RandomResizedCrop</a:t>
            </a:r>
            <a:r>
              <a:rPr lang="en" sz="600">
                <a:solidFill>
                  <a:srgbClr val="E1E4E8"/>
                </a:solidFill>
                <a:latin typeface="Roboto"/>
                <a:ea typeface="Roboto"/>
                <a:cs typeface="Roboto"/>
                <a:sym typeface="Roboto"/>
              </a:rPr>
              <a:t>(</a:t>
            </a:r>
            <a:r>
              <a:rPr lang="en" sz="600">
                <a:solidFill>
                  <a:srgbClr val="79B8FF"/>
                </a:solidFill>
                <a:latin typeface="Roboto"/>
                <a:ea typeface="Roboto"/>
                <a:cs typeface="Roboto"/>
                <a:sym typeface="Roboto"/>
              </a:rPr>
              <a:t>64</a:t>
            </a:r>
            <a:r>
              <a:rPr lang="en" sz="600">
                <a:solidFill>
                  <a:srgbClr val="E1E4E8"/>
                </a:solidFill>
                <a:latin typeface="Roboto"/>
                <a:ea typeface="Roboto"/>
                <a:cs typeface="Roboto"/>
                <a:sym typeface="Roboto"/>
              </a:rPr>
              <a:t>, </a:t>
            </a:r>
            <a:r>
              <a:rPr lang="en" sz="600">
                <a:solidFill>
                  <a:srgbClr val="FFAB70"/>
                </a:solidFill>
                <a:latin typeface="Roboto"/>
                <a:ea typeface="Roboto"/>
                <a:cs typeface="Roboto"/>
                <a:sym typeface="Roboto"/>
              </a:rPr>
              <a:t>scale</a:t>
            </a:r>
            <a:r>
              <a:rPr lang="en" sz="600">
                <a:solidFill>
                  <a:srgbClr val="F97583"/>
                </a:solidFill>
                <a:latin typeface="Roboto"/>
                <a:ea typeface="Roboto"/>
                <a:cs typeface="Roboto"/>
                <a:sym typeface="Roboto"/>
              </a:rPr>
              <a:t>=</a:t>
            </a:r>
            <a:r>
              <a:rPr lang="en" sz="600">
                <a:solidFill>
                  <a:srgbClr val="E1E4E8"/>
                </a:solidFill>
                <a:latin typeface="Roboto"/>
                <a:ea typeface="Roboto"/>
                <a:cs typeface="Roboto"/>
                <a:sym typeface="Roboto"/>
              </a:rPr>
              <a:t>(</a:t>
            </a:r>
            <a:r>
              <a:rPr lang="en" sz="600">
                <a:solidFill>
                  <a:srgbClr val="79B8FF"/>
                </a:solidFill>
                <a:latin typeface="Roboto"/>
                <a:ea typeface="Roboto"/>
                <a:cs typeface="Roboto"/>
                <a:sym typeface="Roboto"/>
              </a:rPr>
              <a:t>0.8</a:t>
            </a:r>
            <a:r>
              <a:rPr lang="en" sz="600">
                <a:solidFill>
                  <a:srgbClr val="E1E4E8"/>
                </a:solidFill>
                <a:latin typeface="Roboto"/>
                <a:ea typeface="Roboto"/>
                <a:cs typeface="Roboto"/>
                <a:sym typeface="Roboto"/>
              </a:rPr>
              <a:t>, </a:t>
            </a:r>
            <a:r>
              <a:rPr lang="en" sz="600">
                <a:solidFill>
                  <a:srgbClr val="79B8FF"/>
                </a:solidFill>
                <a:latin typeface="Roboto"/>
                <a:ea typeface="Roboto"/>
                <a:cs typeface="Roboto"/>
                <a:sym typeface="Roboto"/>
              </a:rPr>
              <a:t>1.0</a:t>
            </a:r>
            <a:r>
              <a:rPr lang="en" sz="600">
                <a:solidFill>
                  <a:srgbClr val="E1E4E8"/>
                </a:solidFill>
                <a:latin typeface="Roboto"/>
                <a:ea typeface="Roboto"/>
                <a:cs typeface="Roboto"/>
                <a:sym typeface="Roboto"/>
              </a:rPr>
              <a:t>)),  </a:t>
            </a:r>
            <a:r>
              <a:rPr lang="en" sz="600">
                <a:solidFill>
                  <a:srgbClr val="6A737D"/>
                </a:solidFill>
                <a:latin typeface="Roboto"/>
                <a:ea typeface="Roboto"/>
                <a:cs typeface="Roboto"/>
                <a:sym typeface="Roboto"/>
              </a:rPr>
              <a:t># Random crop and rescale</a:t>
            </a:r>
            <a:endParaRPr sz="6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ToTensor</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Normalize</a:t>
            </a:r>
            <a:r>
              <a:rPr lang="en" sz="600">
                <a:solidFill>
                  <a:srgbClr val="E1E4E8"/>
                </a:solidFill>
                <a:latin typeface="Roboto"/>
                <a:ea typeface="Roboto"/>
                <a:cs typeface="Roboto"/>
                <a:sym typeface="Roboto"/>
              </a:rPr>
              <a:t>((</a:t>
            </a:r>
            <a:r>
              <a:rPr lang="en" sz="600">
                <a:solidFill>
                  <a:srgbClr val="79B8FF"/>
                </a:solidFill>
                <a:latin typeface="Roboto"/>
                <a:ea typeface="Roboto"/>
                <a:cs typeface="Roboto"/>
                <a:sym typeface="Roboto"/>
              </a:rPr>
              <a:t>0.5</a:t>
            </a:r>
            <a:r>
              <a:rPr lang="en" sz="600">
                <a:solidFill>
                  <a:srgbClr val="E1E4E8"/>
                </a:solidFill>
                <a:latin typeface="Roboto"/>
                <a:ea typeface="Roboto"/>
                <a:cs typeface="Roboto"/>
                <a:sym typeface="Roboto"/>
              </a:rPr>
              <a:t>,), (</a:t>
            </a:r>
            <a:r>
              <a:rPr lang="en" sz="600">
                <a:solidFill>
                  <a:srgbClr val="79B8FF"/>
                </a:solidFill>
                <a:latin typeface="Roboto"/>
                <a:ea typeface="Roboto"/>
                <a:cs typeface="Roboto"/>
                <a:sym typeface="Roboto"/>
              </a:rPr>
              <a:t>0.5</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6A737D"/>
                </a:solidFill>
                <a:latin typeface="Roboto"/>
                <a:ea typeface="Roboto"/>
                <a:cs typeface="Roboto"/>
                <a:sym typeface="Roboto"/>
              </a:rPr>
              <a:t># Define transformations without augmentations for test data</a:t>
            </a:r>
            <a:endParaRPr sz="6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test_transform </a:t>
            </a:r>
            <a:r>
              <a:rPr lang="en" sz="600">
                <a:solidFill>
                  <a:srgbClr val="F97583"/>
                </a:solidFill>
                <a:latin typeface="Roboto"/>
                <a:ea typeface="Roboto"/>
                <a:cs typeface="Roboto"/>
                <a:sym typeface="Roboto"/>
              </a:rPr>
              <a:t>=</a:t>
            </a: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Compose</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Resize</a:t>
            </a:r>
            <a:r>
              <a:rPr lang="en" sz="600">
                <a:solidFill>
                  <a:srgbClr val="E1E4E8"/>
                </a:solidFill>
                <a:latin typeface="Roboto"/>
                <a:ea typeface="Roboto"/>
                <a:cs typeface="Roboto"/>
                <a:sym typeface="Roboto"/>
              </a:rPr>
              <a:t>((</a:t>
            </a:r>
            <a:r>
              <a:rPr lang="en" sz="600">
                <a:solidFill>
                  <a:srgbClr val="79B8FF"/>
                </a:solidFill>
                <a:latin typeface="Roboto"/>
                <a:ea typeface="Roboto"/>
                <a:cs typeface="Roboto"/>
                <a:sym typeface="Roboto"/>
              </a:rPr>
              <a:t>64</a:t>
            </a:r>
            <a:r>
              <a:rPr lang="en" sz="600">
                <a:solidFill>
                  <a:srgbClr val="E1E4E8"/>
                </a:solidFill>
                <a:latin typeface="Roboto"/>
                <a:ea typeface="Roboto"/>
                <a:cs typeface="Roboto"/>
                <a:sym typeface="Roboto"/>
              </a:rPr>
              <a:t>, </a:t>
            </a:r>
            <a:r>
              <a:rPr lang="en" sz="600">
                <a:solidFill>
                  <a:srgbClr val="79B8FF"/>
                </a:solidFill>
                <a:latin typeface="Roboto"/>
                <a:ea typeface="Roboto"/>
                <a:cs typeface="Roboto"/>
                <a:sym typeface="Roboto"/>
              </a:rPr>
              <a:t>64</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ToTensor</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transforms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Normalize</a:t>
            </a:r>
            <a:r>
              <a:rPr lang="en" sz="600">
                <a:solidFill>
                  <a:srgbClr val="E1E4E8"/>
                </a:solidFill>
                <a:latin typeface="Roboto"/>
                <a:ea typeface="Roboto"/>
                <a:cs typeface="Roboto"/>
                <a:sym typeface="Roboto"/>
              </a:rPr>
              <a:t>((</a:t>
            </a:r>
            <a:r>
              <a:rPr lang="en" sz="600">
                <a:solidFill>
                  <a:srgbClr val="79B8FF"/>
                </a:solidFill>
                <a:latin typeface="Roboto"/>
                <a:ea typeface="Roboto"/>
                <a:cs typeface="Roboto"/>
                <a:sym typeface="Roboto"/>
              </a:rPr>
              <a:t>0.5</a:t>
            </a:r>
            <a:r>
              <a:rPr lang="en" sz="600">
                <a:solidFill>
                  <a:srgbClr val="E1E4E8"/>
                </a:solidFill>
                <a:latin typeface="Roboto"/>
                <a:ea typeface="Roboto"/>
                <a:cs typeface="Roboto"/>
                <a:sym typeface="Roboto"/>
              </a:rPr>
              <a:t>,), (</a:t>
            </a:r>
            <a:r>
              <a:rPr lang="en" sz="600">
                <a:solidFill>
                  <a:srgbClr val="79B8FF"/>
                </a:solidFill>
                <a:latin typeface="Roboto"/>
                <a:ea typeface="Roboto"/>
                <a:cs typeface="Roboto"/>
                <a:sym typeface="Roboto"/>
              </a:rPr>
              <a:t>0.5</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6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endParaRPr sz="600">
              <a:solidFill>
                <a:srgbClr val="E1E4E8"/>
              </a:solidFill>
              <a:latin typeface="Roboto"/>
              <a:ea typeface="Roboto"/>
              <a:cs typeface="Roboto"/>
              <a:sym typeface="Roboto"/>
            </a:endParaRPr>
          </a:p>
          <a:p>
            <a:pPr marL="0" lvl="0" indent="0" algn="l" rtl="0">
              <a:spcBef>
                <a:spcPts val="0"/>
              </a:spcBef>
              <a:spcAft>
                <a:spcPts val="0"/>
              </a:spcAft>
              <a:buNone/>
            </a:pPr>
            <a:endParaRPr sz="600">
              <a:solidFill>
                <a:srgbClr val="F97583"/>
              </a:solidFill>
              <a:latin typeface="Roboto"/>
              <a:ea typeface="Roboto"/>
              <a:cs typeface="Roboto"/>
              <a:sym typeface="Roboto"/>
            </a:endParaRPr>
          </a:p>
        </p:txBody>
      </p:sp>
      <p:sp>
        <p:nvSpPr>
          <p:cNvPr id="530" name="Google Shape;530;p48"/>
          <p:cNvSpPr txBox="1">
            <a:spLocks noGrp="1"/>
          </p:cNvSpPr>
          <p:nvPr>
            <p:ph type="subTitle" idx="1"/>
          </p:nvPr>
        </p:nvSpPr>
        <p:spPr>
          <a:xfrm>
            <a:off x="73850" y="1092100"/>
            <a:ext cx="3947100" cy="4050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latin typeface="Courier New"/>
                <a:ea typeface="Courier New"/>
                <a:cs typeface="Courier New"/>
                <a:sym typeface="Courier New"/>
              </a:rPr>
              <a:t>quality-methods-project-TL.ipynb</a:t>
            </a:r>
            <a:endParaRPr sz="1000">
              <a:latin typeface="Courier New"/>
              <a:ea typeface="Courier New"/>
              <a:cs typeface="Courier New"/>
              <a:sym typeface="Courier New"/>
            </a:endParaRPr>
          </a:p>
          <a:p>
            <a:pPr marL="0" lvl="0" indent="0" algn="l" rtl="0">
              <a:lnSpc>
                <a:spcPct val="130434"/>
              </a:lnSpc>
              <a:spcBef>
                <a:spcPts val="0"/>
              </a:spcBef>
              <a:spcAft>
                <a:spcPts val="0"/>
              </a:spcAft>
              <a:buNone/>
            </a:pPr>
            <a:endParaRPr sz="1000">
              <a:latin typeface="Courier New"/>
              <a:ea typeface="Courier New"/>
              <a:cs typeface="Courier New"/>
              <a:sym typeface="Courier New"/>
            </a:endParaRPr>
          </a:p>
          <a:p>
            <a:pPr marL="0" lvl="0" indent="0" algn="l" rtl="0">
              <a:spcBef>
                <a:spcPts val="0"/>
              </a:spcBef>
              <a:spcAft>
                <a:spcPts val="0"/>
              </a:spcAft>
              <a:buNone/>
            </a:pPr>
            <a:endParaRPr sz="1000">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9"/>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536" name="Google Shape;536;p49"/>
          <p:cNvSpPr txBox="1">
            <a:spLocks noGrp="1"/>
          </p:cNvSpPr>
          <p:nvPr>
            <p:ph type="subTitle" idx="1"/>
          </p:nvPr>
        </p:nvSpPr>
        <p:spPr>
          <a:xfrm>
            <a:off x="0" y="1578875"/>
            <a:ext cx="2703000" cy="34614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900">
                <a:solidFill>
                  <a:srgbClr val="6A737D"/>
                </a:solidFill>
                <a:latin typeface="Roboto"/>
                <a:ea typeface="Roboto"/>
                <a:cs typeface="Roboto"/>
                <a:sym typeface="Roboto"/>
              </a:rPr>
              <a:t># Define hyperparameter grid</a:t>
            </a:r>
            <a:endParaRPr sz="9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hidden_sizes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64</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128</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256</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dropout_rates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0.3</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0.5</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learning_rates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0.001</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0.0005</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num_epochs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10</a:t>
            </a:r>
            <a:endParaRPr sz="9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best_accuracy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0</a:t>
            </a:r>
            <a:endParaRPr sz="9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best_params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None</a:t>
            </a:r>
            <a:endParaRPr sz="9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endParaRPr sz="900">
              <a:solidFill>
                <a:srgbClr val="E1E4E8"/>
              </a:solidFill>
              <a:latin typeface="Roboto"/>
              <a:ea typeface="Roboto"/>
              <a:cs typeface="Roboto"/>
              <a:sym typeface="Roboto"/>
            </a:endParaRPr>
          </a:p>
          <a:p>
            <a:pPr marL="0" lvl="0" indent="0" algn="l" rtl="0">
              <a:spcBef>
                <a:spcPts val="0"/>
              </a:spcBef>
              <a:spcAft>
                <a:spcPts val="0"/>
              </a:spcAft>
              <a:buNone/>
            </a:pPr>
            <a:endParaRPr sz="900">
              <a:solidFill>
                <a:srgbClr val="F97583"/>
              </a:solidFill>
              <a:latin typeface="Roboto"/>
              <a:ea typeface="Roboto"/>
              <a:cs typeface="Roboto"/>
              <a:sym typeface="Roboto"/>
            </a:endParaRPr>
          </a:p>
        </p:txBody>
      </p:sp>
      <p:sp>
        <p:nvSpPr>
          <p:cNvPr id="537" name="Google Shape;537;p49"/>
          <p:cNvSpPr txBox="1">
            <a:spLocks noGrp="1"/>
          </p:cNvSpPr>
          <p:nvPr>
            <p:ph type="subTitle" idx="1"/>
          </p:nvPr>
        </p:nvSpPr>
        <p:spPr>
          <a:xfrm>
            <a:off x="2743550" y="1578875"/>
            <a:ext cx="2703000" cy="3524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from</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sklearn</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metrics</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accuracy_score</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classification_report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confusion_matrix</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import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seaborn</a:t>
            </a: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as</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sns</a:t>
            </a:r>
            <a:endParaRPr sz="8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best_accuracy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79B8FF"/>
                </a:solidFill>
                <a:latin typeface="Roboto"/>
                <a:ea typeface="Roboto"/>
                <a:cs typeface="Roboto"/>
                <a:sym typeface="Roboto"/>
              </a:rPr>
              <a:t>0</a:t>
            </a:r>
            <a:endParaRPr sz="8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best_params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79B8FF"/>
                </a:solidFill>
                <a:latin typeface="Roboto"/>
                <a:ea typeface="Roboto"/>
                <a:cs typeface="Roboto"/>
                <a:sym typeface="Roboto"/>
              </a:rPr>
              <a:t>None</a:t>
            </a:r>
            <a:endParaRPr sz="8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6A737D"/>
                </a:solidFill>
                <a:latin typeface="Roboto"/>
                <a:ea typeface="Roboto"/>
                <a:cs typeface="Roboto"/>
                <a:sym typeface="Roboto"/>
              </a:rPr>
              <a:t># Hyperparameter tuning loop</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F97583"/>
                </a:solidFill>
                <a:latin typeface="Roboto"/>
                <a:ea typeface="Roboto"/>
                <a:cs typeface="Roboto"/>
                <a:sym typeface="Roboto"/>
              </a:rPr>
              <a:t>for</a:t>
            </a:r>
            <a:r>
              <a:rPr lang="en" sz="800">
                <a:solidFill>
                  <a:srgbClr val="E1E4E8"/>
                </a:solidFill>
                <a:latin typeface="Roboto"/>
                <a:ea typeface="Roboto"/>
                <a:cs typeface="Roboto"/>
                <a:sym typeface="Roboto"/>
              </a:rPr>
              <a:t> hidden_size, dropout_rate, learning_rate </a:t>
            </a:r>
            <a:r>
              <a:rPr lang="en" sz="800">
                <a:solidFill>
                  <a:srgbClr val="79B8FF"/>
                </a:solidFill>
                <a:latin typeface="Roboto"/>
                <a:ea typeface="Roboto"/>
                <a:cs typeface="Roboto"/>
                <a:sym typeface="Roboto"/>
              </a:rPr>
              <a:t>in</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itertools</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product</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hidden_sizes, dropout_rates, learning_rates</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print</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F97583"/>
                </a:solidFill>
                <a:latin typeface="Roboto"/>
                <a:ea typeface="Roboto"/>
                <a:cs typeface="Roboto"/>
                <a:sym typeface="Roboto"/>
              </a:rPr>
              <a:t>f</a:t>
            </a:r>
            <a:r>
              <a:rPr lang="en" sz="800">
                <a:solidFill>
                  <a:srgbClr val="9ECBFF"/>
                </a:solidFill>
                <a:latin typeface="Roboto"/>
                <a:ea typeface="Roboto"/>
                <a:cs typeface="Roboto"/>
                <a:sym typeface="Roboto"/>
              </a:rPr>
              <a:t>"Testing configuration: Hidden Size=</a:t>
            </a:r>
            <a:r>
              <a:rPr lang="en" sz="800">
                <a:solidFill>
                  <a:srgbClr val="79B8FF"/>
                </a:solidFill>
                <a:latin typeface="Roboto"/>
                <a:ea typeface="Roboto"/>
                <a:cs typeface="Roboto"/>
                <a:sym typeface="Roboto"/>
              </a:rPr>
              <a:t>{</a:t>
            </a:r>
            <a:r>
              <a:rPr lang="en" sz="800">
                <a:solidFill>
                  <a:srgbClr val="E1E4E8"/>
                </a:solidFill>
                <a:latin typeface="Roboto"/>
                <a:ea typeface="Roboto"/>
                <a:cs typeface="Roboto"/>
                <a:sym typeface="Roboto"/>
              </a:rPr>
              <a:t>hidden_size</a:t>
            </a:r>
            <a:r>
              <a:rPr lang="en" sz="800">
                <a:solidFill>
                  <a:srgbClr val="79B8FF"/>
                </a:solidFill>
                <a:latin typeface="Roboto"/>
                <a:ea typeface="Roboto"/>
                <a:cs typeface="Roboto"/>
                <a:sym typeface="Roboto"/>
              </a:rPr>
              <a:t>}</a:t>
            </a:r>
            <a:r>
              <a:rPr lang="en" sz="800">
                <a:solidFill>
                  <a:srgbClr val="9ECBFF"/>
                </a:solidFill>
                <a:latin typeface="Roboto"/>
                <a:ea typeface="Roboto"/>
                <a:cs typeface="Roboto"/>
                <a:sym typeface="Roboto"/>
              </a:rPr>
              <a:t>, Dropout=</a:t>
            </a:r>
            <a:r>
              <a:rPr lang="en" sz="800">
                <a:solidFill>
                  <a:srgbClr val="79B8FF"/>
                </a:solidFill>
                <a:latin typeface="Roboto"/>
                <a:ea typeface="Roboto"/>
                <a:cs typeface="Roboto"/>
                <a:sym typeface="Roboto"/>
              </a:rPr>
              <a:t>{</a:t>
            </a:r>
            <a:r>
              <a:rPr lang="en" sz="800">
                <a:solidFill>
                  <a:srgbClr val="E1E4E8"/>
                </a:solidFill>
                <a:latin typeface="Roboto"/>
                <a:ea typeface="Roboto"/>
                <a:cs typeface="Roboto"/>
                <a:sym typeface="Roboto"/>
              </a:rPr>
              <a:t>dropout_rate</a:t>
            </a:r>
            <a:r>
              <a:rPr lang="en" sz="800">
                <a:solidFill>
                  <a:srgbClr val="79B8FF"/>
                </a:solidFill>
                <a:latin typeface="Roboto"/>
                <a:ea typeface="Roboto"/>
                <a:cs typeface="Roboto"/>
                <a:sym typeface="Roboto"/>
              </a:rPr>
              <a:t>}</a:t>
            </a:r>
            <a:r>
              <a:rPr lang="en" sz="800">
                <a:solidFill>
                  <a:srgbClr val="9ECBFF"/>
                </a:solidFill>
                <a:latin typeface="Roboto"/>
                <a:ea typeface="Roboto"/>
                <a:cs typeface="Roboto"/>
                <a:sym typeface="Roboto"/>
              </a:rPr>
              <a:t>, LR=</a:t>
            </a:r>
            <a:r>
              <a:rPr lang="en" sz="800">
                <a:solidFill>
                  <a:srgbClr val="79B8FF"/>
                </a:solidFill>
                <a:latin typeface="Roboto"/>
                <a:ea typeface="Roboto"/>
                <a:cs typeface="Roboto"/>
                <a:sym typeface="Roboto"/>
              </a:rPr>
              <a:t>{</a:t>
            </a:r>
            <a:r>
              <a:rPr lang="en" sz="800">
                <a:solidFill>
                  <a:srgbClr val="E1E4E8"/>
                </a:solidFill>
                <a:latin typeface="Roboto"/>
                <a:ea typeface="Roboto"/>
                <a:cs typeface="Roboto"/>
                <a:sym typeface="Roboto"/>
              </a:rPr>
              <a:t>learning_rate</a:t>
            </a:r>
            <a:r>
              <a:rPr lang="en" sz="800">
                <a:solidFill>
                  <a:srgbClr val="79B8FF"/>
                </a:solidFill>
                <a:latin typeface="Roboto"/>
                <a:ea typeface="Roboto"/>
                <a:cs typeface="Roboto"/>
                <a:sym typeface="Roboto"/>
              </a:rPr>
              <a:t>}</a:t>
            </a:r>
            <a:r>
              <a:rPr lang="en" sz="800">
                <a:solidFill>
                  <a:srgbClr val="9ECBFF"/>
                </a:solidFill>
                <a:latin typeface="Roboto"/>
                <a:ea typeface="Roboto"/>
                <a:cs typeface="Roboto"/>
                <a:sym typeface="Roboto"/>
              </a:rPr>
              <a:t>"</a:t>
            </a:r>
            <a:endParaRPr sz="800">
              <a:solidFill>
                <a:srgbClr val="9ECBFF"/>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spcBef>
                <a:spcPts val="0"/>
              </a:spcBef>
              <a:spcAft>
                <a:spcPts val="0"/>
              </a:spcAft>
              <a:buNone/>
            </a:pPr>
            <a:endParaRPr sz="800">
              <a:solidFill>
                <a:srgbClr val="6A737D"/>
              </a:solidFill>
              <a:latin typeface="Roboto"/>
              <a:ea typeface="Roboto"/>
              <a:cs typeface="Roboto"/>
              <a:sym typeface="Roboto"/>
            </a:endParaRPr>
          </a:p>
        </p:txBody>
      </p:sp>
      <p:sp>
        <p:nvSpPr>
          <p:cNvPr id="538" name="Google Shape;538;p49"/>
          <p:cNvSpPr txBox="1">
            <a:spLocks noGrp="1"/>
          </p:cNvSpPr>
          <p:nvPr>
            <p:ph type="subTitle" idx="1"/>
          </p:nvPr>
        </p:nvSpPr>
        <p:spPr>
          <a:xfrm>
            <a:off x="73850" y="1092100"/>
            <a:ext cx="3947100" cy="4050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latin typeface="Courier New"/>
                <a:ea typeface="Courier New"/>
                <a:cs typeface="Courier New"/>
                <a:sym typeface="Courier New"/>
              </a:rPr>
              <a:t>quality-methods-project-TL.ipynb</a:t>
            </a:r>
            <a:endParaRPr sz="1000">
              <a:latin typeface="Courier New"/>
              <a:ea typeface="Courier New"/>
              <a:cs typeface="Courier New"/>
              <a:sym typeface="Courier New"/>
            </a:endParaRPr>
          </a:p>
          <a:p>
            <a:pPr marL="0" lvl="0" indent="0" algn="l" rtl="0">
              <a:lnSpc>
                <a:spcPct val="130434"/>
              </a:lnSpc>
              <a:spcBef>
                <a:spcPts val="0"/>
              </a:spcBef>
              <a:spcAft>
                <a:spcPts val="0"/>
              </a:spcAft>
              <a:buNone/>
            </a:pPr>
            <a:endParaRPr sz="1000">
              <a:latin typeface="Courier New"/>
              <a:ea typeface="Courier New"/>
              <a:cs typeface="Courier New"/>
              <a:sym typeface="Courier New"/>
            </a:endParaRPr>
          </a:p>
          <a:p>
            <a:pPr marL="0" lvl="0" indent="0" algn="l" rtl="0">
              <a:spcBef>
                <a:spcPts val="0"/>
              </a:spcBef>
              <a:spcAft>
                <a:spcPts val="0"/>
              </a:spcAft>
              <a:buNone/>
            </a:pPr>
            <a:endParaRPr sz="1000">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0"/>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544" name="Google Shape;544;p50"/>
          <p:cNvSpPr txBox="1">
            <a:spLocks noGrp="1"/>
          </p:cNvSpPr>
          <p:nvPr>
            <p:ph type="subTitle" idx="1"/>
          </p:nvPr>
        </p:nvSpPr>
        <p:spPr>
          <a:xfrm>
            <a:off x="0" y="1578875"/>
            <a:ext cx="2703000" cy="34614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6A737D"/>
                </a:solidFill>
                <a:latin typeface="Roboto"/>
                <a:ea typeface="Roboto"/>
                <a:cs typeface="Roboto"/>
                <a:sym typeface="Roboto"/>
              </a:rPr>
              <a:t># Load and modify ResNet-18</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model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models</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resnet18</a:t>
            </a:r>
            <a:r>
              <a:rPr lang="en" sz="800">
                <a:solidFill>
                  <a:srgbClr val="E1E4E8"/>
                </a:solidFill>
                <a:latin typeface="Roboto"/>
                <a:ea typeface="Roboto"/>
                <a:cs typeface="Roboto"/>
                <a:sym typeface="Roboto"/>
              </a:rPr>
              <a:t>(</a:t>
            </a:r>
            <a:r>
              <a:rPr lang="en" sz="800">
                <a:solidFill>
                  <a:srgbClr val="FFAB70"/>
                </a:solidFill>
                <a:latin typeface="Roboto"/>
                <a:ea typeface="Roboto"/>
                <a:cs typeface="Roboto"/>
                <a:sym typeface="Roboto"/>
              </a:rPr>
              <a:t>weights</a:t>
            </a:r>
            <a:r>
              <a:rPr lang="en" sz="800">
                <a:solidFill>
                  <a:srgbClr val="F97583"/>
                </a:solidFill>
                <a:latin typeface="Roboto"/>
                <a:ea typeface="Roboto"/>
                <a:cs typeface="Roboto"/>
                <a:sym typeface="Roboto"/>
              </a:rPr>
              <a:t>=</a:t>
            </a:r>
            <a:r>
              <a:rPr lang="en" sz="800">
                <a:solidFill>
                  <a:srgbClr val="B392F0"/>
                </a:solidFill>
                <a:latin typeface="Roboto"/>
                <a:ea typeface="Roboto"/>
                <a:cs typeface="Roboto"/>
                <a:sym typeface="Roboto"/>
              </a:rPr>
              <a:t>models</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ResNet18_Weights</a:t>
            </a:r>
            <a:r>
              <a:rPr lang="en" sz="800">
                <a:solidFill>
                  <a:srgbClr val="E1E4E8"/>
                </a:solidFill>
                <a:latin typeface="Roboto"/>
                <a:ea typeface="Roboto"/>
                <a:cs typeface="Roboto"/>
                <a:sym typeface="Roboto"/>
              </a:rPr>
              <a:t>.</a:t>
            </a:r>
            <a:r>
              <a:rPr lang="en" sz="800">
                <a:solidFill>
                  <a:srgbClr val="79B8FF"/>
                </a:solidFill>
                <a:latin typeface="Roboto"/>
                <a:ea typeface="Roboto"/>
                <a:cs typeface="Roboto"/>
                <a:sym typeface="Roboto"/>
              </a:rPr>
              <a:t>DEFAULT</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model.fc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nn</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Sequential</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nn</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Linear</a:t>
            </a:r>
            <a:r>
              <a:rPr lang="en" sz="800">
                <a:solidFill>
                  <a:srgbClr val="E1E4E8"/>
                </a:solidFill>
                <a:latin typeface="Roboto"/>
                <a:ea typeface="Roboto"/>
                <a:cs typeface="Roboto"/>
                <a:sym typeface="Roboto"/>
              </a:rPr>
              <a:t>(model.fc.in_features, hidden_size),</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nn</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ReLU</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nn</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Dropout</a:t>
            </a:r>
            <a:r>
              <a:rPr lang="en" sz="800">
                <a:solidFill>
                  <a:srgbClr val="E1E4E8"/>
                </a:solidFill>
                <a:latin typeface="Roboto"/>
                <a:ea typeface="Roboto"/>
                <a:cs typeface="Roboto"/>
                <a:sym typeface="Roboto"/>
              </a:rPr>
              <a:t>(dropout_rate),</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nn</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Linear</a:t>
            </a:r>
            <a:r>
              <a:rPr lang="en" sz="800">
                <a:solidFill>
                  <a:srgbClr val="E1E4E8"/>
                </a:solidFill>
                <a:latin typeface="Roboto"/>
                <a:ea typeface="Roboto"/>
                <a:cs typeface="Roboto"/>
                <a:sym typeface="Roboto"/>
              </a:rPr>
              <a:t>(hidden_size, </a:t>
            </a:r>
            <a:r>
              <a:rPr lang="en" sz="800">
                <a:solidFill>
                  <a:srgbClr val="79B8FF"/>
                </a:solidFill>
                <a:latin typeface="Roboto"/>
                <a:ea typeface="Roboto"/>
                <a:cs typeface="Roboto"/>
                <a:sym typeface="Roboto"/>
              </a:rPr>
              <a:t>7</a:t>
            </a:r>
            <a:r>
              <a:rPr lang="en" sz="800">
                <a:solidFill>
                  <a:srgbClr val="E1E4E8"/>
                </a:solidFill>
                <a:latin typeface="Roboto"/>
                <a:ea typeface="Roboto"/>
                <a:cs typeface="Roboto"/>
                <a:sym typeface="Roboto"/>
              </a:rPr>
              <a:t>),  </a:t>
            </a:r>
            <a:r>
              <a:rPr lang="en" sz="800">
                <a:solidFill>
                  <a:srgbClr val="6A737D"/>
                </a:solidFill>
                <a:latin typeface="Roboto"/>
                <a:ea typeface="Roboto"/>
                <a:cs typeface="Roboto"/>
                <a:sym typeface="Roboto"/>
              </a:rPr>
              <a:t># 7 output classes</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model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model.</a:t>
            </a:r>
            <a:r>
              <a:rPr lang="en" sz="800">
                <a:solidFill>
                  <a:srgbClr val="B392F0"/>
                </a:solidFill>
                <a:latin typeface="Roboto"/>
                <a:ea typeface="Roboto"/>
                <a:cs typeface="Roboto"/>
                <a:sym typeface="Roboto"/>
              </a:rPr>
              <a:t>to</a:t>
            </a:r>
            <a:r>
              <a:rPr lang="en" sz="800">
                <a:solidFill>
                  <a:srgbClr val="E1E4E8"/>
                </a:solidFill>
                <a:latin typeface="Roboto"/>
                <a:ea typeface="Roboto"/>
                <a:cs typeface="Roboto"/>
                <a:sym typeface="Roboto"/>
              </a:rPr>
              <a:t>(</a:t>
            </a:r>
            <a:r>
              <a:rPr lang="en" sz="800">
                <a:solidFill>
                  <a:srgbClr val="9ECBFF"/>
                </a:solidFill>
                <a:latin typeface="Roboto"/>
                <a:ea typeface="Roboto"/>
                <a:cs typeface="Roboto"/>
                <a:sym typeface="Roboto"/>
              </a:rPr>
              <a:t>"cuda"</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criterion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nn</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BCEWithLogitsLoss</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optimizer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optim</a:t>
            </a:r>
            <a:r>
              <a:rPr lang="en" sz="800">
                <a:solidFill>
                  <a:srgbClr val="E1E4E8"/>
                </a:solidFill>
                <a:latin typeface="Roboto"/>
                <a:ea typeface="Roboto"/>
                <a:cs typeface="Roboto"/>
                <a:sym typeface="Roboto"/>
              </a:rPr>
              <a:t>.</a:t>
            </a:r>
            <a:r>
              <a:rPr lang="en" sz="800">
                <a:solidFill>
                  <a:srgbClr val="B392F0"/>
                </a:solidFill>
                <a:latin typeface="Roboto"/>
                <a:ea typeface="Roboto"/>
                <a:cs typeface="Roboto"/>
                <a:sym typeface="Roboto"/>
              </a:rPr>
              <a:t>Adam</a:t>
            </a:r>
            <a:r>
              <a:rPr lang="en" sz="800">
                <a:solidFill>
                  <a:srgbClr val="E1E4E8"/>
                </a:solidFill>
                <a:latin typeface="Roboto"/>
                <a:ea typeface="Roboto"/>
                <a:cs typeface="Roboto"/>
                <a:sym typeface="Roboto"/>
              </a:rPr>
              <a:t>(model.</a:t>
            </a:r>
            <a:r>
              <a:rPr lang="en" sz="800">
                <a:solidFill>
                  <a:srgbClr val="B392F0"/>
                </a:solidFill>
                <a:latin typeface="Roboto"/>
                <a:ea typeface="Roboto"/>
                <a:cs typeface="Roboto"/>
                <a:sym typeface="Roboto"/>
              </a:rPr>
              <a:t>parameters</a:t>
            </a: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lr</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learning_rate)</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scaler </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GradScaler</a:t>
            </a:r>
            <a:r>
              <a:rPr lang="en" sz="800">
                <a:solidFill>
                  <a:srgbClr val="E1E4E8"/>
                </a:solidFill>
                <a:latin typeface="Roboto"/>
                <a:ea typeface="Roboto"/>
                <a:cs typeface="Roboto"/>
                <a:sym typeface="Roboto"/>
              </a:rPr>
              <a:t>(</a:t>
            </a:r>
            <a:r>
              <a:rPr lang="en" sz="800">
                <a:solidFill>
                  <a:srgbClr val="9ECBFF"/>
                </a:solidFill>
                <a:latin typeface="Roboto"/>
                <a:ea typeface="Roboto"/>
                <a:cs typeface="Roboto"/>
                <a:sym typeface="Roboto"/>
              </a:rPr>
              <a:t>"cuda"</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endParaRPr sz="800">
              <a:solidFill>
                <a:srgbClr val="6A737D"/>
              </a:solidFill>
              <a:latin typeface="Roboto"/>
              <a:ea typeface="Roboto"/>
              <a:cs typeface="Roboto"/>
              <a:sym typeface="Roboto"/>
            </a:endParaRPr>
          </a:p>
        </p:txBody>
      </p:sp>
      <p:sp>
        <p:nvSpPr>
          <p:cNvPr id="545" name="Google Shape;545;p50"/>
          <p:cNvSpPr txBox="1">
            <a:spLocks noGrp="1"/>
          </p:cNvSpPr>
          <p:nvPr>
            <p:ph type="subTitle" idx="1"/>
          </p:nvPr>
        </p:nvSpPr>
        <p:spPr>
          <a:xfrm>
            <a:off x="2743550" y="1578875"/>
            <a:ext cx="2703000" cy="3524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a:t>
            </a:r>
            <a:r>
              <a:rPr lang="en" sz="500">
                <a:solidFill>
                  <a:srgbClr val="6A737D"/>
                </a:solidFill>
                <a:latin typeface="Roboto"/>
                <a:ea typeface="Roboto"/>
                <a:cs typeface="Roboto"/>
                <a:sym typeface="Roboto"/>
              </a:rPr>
              <a:t># Training loop</a:t>
            </a:r>
            <a:endParaRPr sz="5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a:t>
            </a:r>
            <a:r>
              <a:rPr lang="en" sz="500">
                <a:solidFill>
                  <a:srgbClr val="F97583"/>
                </a:solidFill>
                <a:latin typeface="Roboto"/>
                <a:ea typeface="Roboto"/>
                <a:cs typeface="Roboto"/>
                <a:sym typeface="Roboto"/>
              </a:rPr>
              <a:t>for</a:t>
            </a:r>
            <a:r>
              <a:rPr lang="en" sz="500">
                <a:solidFill>
                  <a:srgbClr val="E1E4E8"/>
                </a:solidFill>
                <a:latin typeface="Roboto"/>
                <a:ea typeface="Roboto"/>
                <a:cs typeface="Roboto"/>
                <a:sym typeface="Roboto"/>
              </a:rPr>
              <a:t> epoch </a:t>
            </a:r>
            <a:r>
              <a:rPr lang="en" sz="500">
                <a:solidFill>
                  <a:srgbClr val="F97583"/>
                </a:solidFill>
                <a:latin typeface="Roboto"/>
                <a:ea typeface="Roboto"/>
                <a:cs typeface="Roboto"/>
                <a:sym typeface="Roboto"/>
              </a:rPr>
              <a:t>in</a:t>
            </a:r>
            <a:r>
              <a:rPr lang="en" sz="500">
                <a:solidFill>
                  <a:srgbClr val="E1E4E8"/>
                </a:solidFill>
                <a:latin typeface="Roboto"/>
                <a:ea typeface="Roboto"/>
                <a:cs typeface="Roboto"/>
                <a:sym typeface="Roboto"/>
              </a:rPr>
              <a:t> </a:t>
            </a:r>
            <a:r>
              <a:rPr lang="en" sz="500">
                <a:solidFill>
                  <a:srgbClr val="B392F0"/>
                </a:solidFill>
                <a:latin typeface="Roboto"/>
                <a:ea typeface="Roboto"/>
                <a:cs typeface="Roboto"/>
                <a:sym typeface="Roboto"/>
              </a:rPr>
              <a:t>range</a:t>
            </a:r>
            <a:r>
              <a:rPr lang="en" sz="500">
                <a:solidFill>
                  <a:srgbClr val="E1E4E8"/>
                </a:solidFill>
                <a:latin typeface="Roboto"/>
                <a:ea typeface="Roboto"/>
                <a:cs typeface="Roboto"/>
                <a:sym typeface="Roboto"/>
              </a:rPr>
              <a:t>(num_epochs):</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model.</a:t>
            </a:r>
            <a:r>
              <a:rPr lang="en" sz="500">
                <a:solidFill>
                  <a:srgbClr val="B392F0"/>
                </a:solidFill>
                <a:latin typeface="Roboto"/>
                <a:ea typeface="Roboto"/>
                <a:cs typeface="Roboto"/>
                <a:sym typeface="Roboto"/>
              </a:rPr>
              <a:t>train</a:t>
            </a:r>
            <a:r>
              <a:rPr lang="en" sz="500">
                <a:solidFill>
                  <a:srgbClr val="E1E4E8"/>
                </a:solidFill>
                <a:latin typeface="Roboto"/>
                <a:ea typeface="Roboto"/>
                <a:cs typeface="Roboto"/>
                <a:sym typeface="Roboto"/>
              </a:rPr>
              <a:t>()</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epoch_loss </a:t>
            </a:r>
            <a:r>
              <a:rPr lang="en" sz="500">
                <a:solidFill>
                  <a:srgbClr val="F97583"/>
                </a:solidFill>
                <a:latin typeface="Roboto"/>
                <a:ea typeface="Roboto"/>
                <a:cs typeface="Roboto"/>
                <a:sym typeface="Roboto"/>
              </a:rPr>
              <a:t>=</a:t>
            </a:r>
            <a:r>
              <a:rPr lang="en" sz="500">
                <a:solidFill>
                  <a:srgbClr val="E1E4E8"/>
                </a:solidFill>
                <a:latin typeface="Roboto"/>
                <a:ea typeface="Roboto"/>
                <a:cs typeface="Roboto"/>
                <a:sym typeface="Roboto"/>
              </a:rPr>
              <a:t> </a:t>
            </a:r>
            <a:r>
              <a:rPr lang="en" sz="500">
                <a:solidFill>
                  <a:srgbClr val="79B8FF"/>
                </a:solidFill>
                <a:latin typeface="Roboto"/>
                <a:ea typeface="Roboto"/>
                <a:cs typeface="Roboto"/>
                <a:sym typeface="Roboto"/>
              </a:rPr>
              <a:t>0.0</a:t>
            </a:r>
            <a:endParaRPr sz="5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a:t>
            </a:r>
            <a:r>
              <a:rPr lang="en" sz="500">
                <a:solidFill>
                  <a:srgbClr val="F97583"/>
                </a:solidFill>
                <a:latin typeface="Roboto"/>
                <a:ea typeface="Roboto"/>
                <a:cs typeface="Roboto"/>
                <a:sym typeface="Roboto"/>
              </a:rPr>
              <a:t>for</a:t>
            </a:r>
            <a:r>
              <a:rPr lang="en" sz="500">
                <a:solidFill>
                  <a:srgbClr val="E1E4E8"/>
                </a:solidFill>
                <a:latin typeface="Roboto"/>
                <a:ea typeface="Roboto"/>
                <a:cs typeface="Roboto"/>
                <a:sym typeface="Roboto"/>
              </a:rPr>
              <a:t> inputs, labels </a:t>
            </a:r>
            <a:r>
              <a:rPr lang="en" sz="500">
                <a:solidFill>
                  <a:srgbClr val="79B8FF"/>
                </a:solidFill>
                <a:latin typeface="Roboto"/>
                <a:ea typeface="Roboto"/>
                <a:cs typeface="Roboto"/>
                <a:sym typeface="Roboto"/>
              </a:rPr>
              <a:t>in</a:t>
            </a:r>
            <a:r>
              <a:rPr lang="en" sz="500">
                <a:solidFill>
                  <a:srgbClr val="E1E4E8"/>
                </a:solidFill>
                <a:latin typeface="Roboto"/>
                <a:ea typeface="Roboto"/>
                <a:cs typeface="Roboto"/>
                <a:sym typeface="Roboto"/>
              </a:rPr>
              <a:t> train_loader:</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inputs, labels </a:t>
            </a:r>
            <a:r>
              <a:rPr lang="en" sz="500">
                <a:solidFill>
                  <a:srgbClr val="F97583"/>
                </a:solidFill>
                <a:latin typeface="Roboto"/>
                <a:ea typeface="Roboto"/>
                <a:cs typeface="Roboto"/>
                <a:sym typeface="Roboto"/>
              </a:rPr>
              <a:t>=</a:t>
            </a:r>
            <a:r>
              <a:rPr lang="en" sz="500">
                <a:solidFill>
                  <a:srgbClr val="E1E4E8"/>
                </a:solidFill>
                <a:latin typeface="Roboto"/>
                <a:ea typeface="Roboto"/>
                <a:cs typeface="Roboto"/>
                <a:sym typeface="Roboto"/>
              </a:rPr>
              <a:t> inputs.to(</a:t>
            </a:r>
            <a:r>
              <a:rPr lang="en" sz="500">
                <a:solidFill>
                  <a:srgbClr val="9ECBFF"/>
                </a:solidFill>
                <a:latin typeface="Roboto"/>
                <a:ea typeface="Roboto"/>
                <a:cs typeface="Roboto"/>
                <a:sym typeface="Roboto"/>
              </a:rPr>
              <a:t>"cuda"</a:t>
            </a:r>
            <a:r>
              <a:rPr lang="en" sz="500">
                <a:solidFill>
                  <a:srgbClr val="E1E4E8"/>
                </a:solidFill>
                <a:latin typeface="Roboto"/>
                <a:ea typeface="Roboto"/>
                <a:cs typeface="Roboto"/>
                <a:sym typeface="Roboto"/>
              </a:rPr>
              <a:t>), labels.to(</a:t>
            </a:r>
            <a:r>
              <a:rPr lang="en" sz="500">
                <a:solidFill>
                  <a:srgbClr val="9ECBFF"/>
                </a:solidFill>
                <a:latin typeface="Roboto"/>
                <a:ea typeface="Roboto"/>
                <a:cs typeface="Roboto"/>
                <a:sym typeface="Roboto"/>
              </a:rPr>
              <a:t>"cuda"</a:t>
            </a:r>
            <a:r>
              <a:rPr lang="en" sz="500">
                <a:solidFill>
                  <a:srgbClr val="E1E4E8"/>
                </a:solidFill>
                <a:latin typeface="Roboto"/>
                <a:ea typeface="Roboto"/>
                <a:cs typeface="Roboto"/>
                <a:sym typeface="Roboto"/>
              </a:rPr>
              <a:t>)</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optimizer.</a:t>
            </a:r>
            <a:r>
              <a:rPr lang="en" sz="500">
                <a:solidFill>
                  <a:srgbClr val="B392F0"/>
                </a:solidFill>
                <a:latin typeface="Roboto"/>
                <a:ea typeface="Roboto"/>
                <a:cs typeface="Roboto"/>
                <a:sym typeface="Roboto"/>
              </a:rPr>
              <a:t>zero_grad</a:t>
            </a:r>
            <a:r>
              <a:rPr lang="en" sz="500">
                <a:solidFill>
                  <a:srgbClr val="E1E4E8"/>
                </a:solidFill>
                <a:latin typeface="Roboto"/>
                <a:ea typeface="Roboto"/>
                <a:cs typeface="Roboto"/>
                <a:sym typeface="Roboto"/>
              </a:rPr>
              <a:t>()</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a:t>
            </a:r>
            <a:r>
              <a:rPr lang="en" sz="500">
                <a:solidFill>
                  <a:srgbClr val="F97583"/>
                </a:solidFill>
                <a:latin typeface="Roboto"/>
                <a:ea typeface="Roboto"/>
                <a:cs typeface="Roboto"/>
                <a:sym typeface="Roboto"/>
              </a:rPr>
              <a:t>with</a:t>
            </a:r>
            <a:r>
              <a:rPr lang="en" sz="500">
                <a:solidFill>
                  <a:srgbClr val="E1E4E8"/>
                </a:solidFill>
                <a:latin typeface="Roboto"/>
                <a:ea typeface="Roboto"/>
                <a:cs typeface="Roboto"/>
                <a:sym typeface="Roboto"/>
              </a:rPr>
              <a:t> </a:t>
            </a:r>
            <a:r>
              <a:rPr lang="en" sz="500">
                <a:solidFill>
                  <a:srgbClr val="B392F0"/>
                </a:solidFill>
                <a:latin typeface="Roboto"/>
                <a:ea typeface="Roboto"/>
                <a:cs typeface="Roboto"/>
                <a:sym typeface="Roboto"/>
              </a:rPr>
              <a:t>autocast</a:t>
            </a:r>
            <a:r>
              <a:rPr lang="en" sz="500">
                <a:solidFill>
                  <a:srgbClr val="E1E4E8"/>
                </a:solidFill>
                <a:latin typeface="Roboto"/>
                <a:ea typeface="Roboto"/>
                <a:cs typeface="Roboto"/>
                <a:sym typeface="Roboto"/>
              </a:rPr>
              <a:t>(</a:t>
            </a:r>
            <a:r>
              <a:rPr lang="en" sz="500">
                <a:solidFill>
                  <a:srgbClr val="9ECBFF"/>
                </a:solidFill>
                <a:latin typeface="Roboto"/>
                <a:ea typeface="Roboto"/>
                <a:cs typeface="Roboto"/>
                <a:sym typeface="Roboto"/>
              </a:rPr>
              <a:t>"cuda"</a:t>
            </a:r>
            <a:r>
              <a:rPr lang="en" sz="500">
                <a:solidFill>
                  <a:srgbClr val="E1E4E8"/>
                </a:solidFill>
                <a:latin typeface="Roboto"/>
                <a:ea typeface="Roboto"/>
                <a:cs typeface="Roboto"/>
                <a:sym typeface="Roboto"/>
              </a:rPr>
              <a:t>):</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outputs </a:t>
            </a:r>
            <a:r>
              <a:rPr lang="en" sz="500">
                <a:solidFill>
                  <a:srgbClr val="F97583"/>
                </a:solidFill>
                <a:latin typeface="Roboto"/>
                <a:ea typeface="Roboto"/>
                <a:cs typeface="Roboto"/>
                <a:sym typeface="Roboto"/>
              </a:rPr>
              <a:t>=</a:t>
            </a:r>
            <a:r>
              <a:rPr lang="en" sz="500">
                <a:solidFill>
                  <a:srgbClr val="E1E4E8"/>
                </a:solidFill>
                <a:latin typeface="Roboto"/>
                <a:ea typeface="Roboto"/>
                <a:cs typeface="Roboto"/>
                <a:sym typeface="Roboto"/>
              </a:rPr>
              <a:t> model(inputs)</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loss </a:t>
            </a:r>
            <a:r>
              <a:rPr lang="en" sz="500">
                <a:solidFill>
                  <a:srgbClr val="F97583"/>
                </a:solidFill>
                <a:latin typeface="Roboto"/>
                <a:ea typeface="Roboto"/>
                <a:cs typeface="Roboto"/>
                <a:sym typeface="Roboto"/>
              </a:rPr>
              <a:t>=</a:t>
            </a:r>
            <a:r>
              <a:rPr lang="en" sz="500">
                <a:solidFill>
                  <a:srgbClr val="E1E4E8"/>
                </a:solidFill>
                <a:latin typeface="Roboto"/>
                <a:ea typeface="Roboto"/>
                <a:cs typeface="Roboto"/>
                <a:sym typeface="Roboto"/>
              </a:rPr>
              <a:t> criterion(outputs, labels)</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scaler.</a:t>
            </a:r>
            <a:r>
              <a:rPr lang="en" sz="500">
                <a:solidFill>
                  <a:srgbClr val="B392F0"/>
                </a:solidFill>
                <a:latin typeface="Roboto"/>
                <a:ea typeface="Roboto"/>
                <a:cs typeface="Roboto"/>
                <a:sym typeface="Roboto"/>
              </a:rPr>
              <a:t>scale</a:t>
            </a:r>
            <a:r>
              <a:rPr lang="en" sz="500">
                <a:solidFill>
                  <a:srgbClr val="E1E4E8"/>
                </a:solidFill>
                <a:latin typeface="Roboto"/>
                <a:ea typeface="Roboto"/>
                <a:cs typeface="Roboto"/>
                <a:sym typeface="Roboto"/>
              </a:rPr>
              <a:t>(loss).backward()</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scaler.</a:t>
            </a:r>
            <a:r>
              <a:rPr lang="en" sz="500">
                <a:solidFill>
                  <a:srgbClr val="B392F0"/>
                </a:solidFill>
                <a:latin typeface="Roboto"/>
                <a:ea typeface="Roboto"/>
                <a:cs typeface="Roboto"/>
                <a:sym typeface="Roboto"/>
              </a:rPr>
              <a:t>step</a:t>
            </a:r>
            <a:r>
              <a:rPr lang="en" sz="500">
                <a:solidFill>
                  <a:srgbClr val="E1E4E8"/>
                </a:solidFill>
                <a:latin typeface="Roboto"/>
                <a:ea typeface="Roboto"/>
                <a:cs typeface="Roboto"/>
                <a:sym typeface="Roboto"/>
              </a:rPr>
              <a:t>(optimizer)</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scaler.</a:t>
            </a:r>
            <a:r>
              <a:rPr lang="en" sz="500">
                <a:solidFill>
                  <a:srgbClr val="B392F0"/>
                </a:solidFill>
                <a:latin typeface="Roboto"/>
                <a:ea typeface="Roboto"/>
                <a:cs typeface="Roboto"/>
                <a:sym typeface="Roboto"/>
              </a:rPr>
              <a:t>update</a:t>
            </a:r>
            <a:r>
              <a:rPr lang="en" sz="500">
                <a:solidFill>
                  <a:srgbClr val="E1E4E8"/>
                </a:solidFill>
                <a:latin typeface="Roboto"/>
                <a:ea typeface="Roboto"/>
                <a:cs typeface="Roboto"/>
                <a:sym typeface="Roboto"/>
              </a:rPr>
              <a:t>()</a:t>
            </a:r>
            <a:endParaRPr sz="500">
              <a:solidFill>
                <a:srgbClr val="F97583"/>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F97583"/>
                </a:solidFill>
                <a:latin typeface="Roboto"/>
                <a:ea typeface="Roboto"/>
                <a:cs typeface="Roboto"/>
                <a:sym typeface="Roboto"/>
              </a:rPr>
              <a:t>from</a:t>
            </a:r>
            <a:r>
              <a:rPr lang="en" sz="500">
                <a:solidFill>
                  <a:srgbClr val="E1E4E8"/>
                </a:solidFill>
                <a:latin typeface="Roboto"/>
                <a:ea typeface="Roboto"/>
                <a:cs typeface="Roboto"/>
                <a:sym typeface="Roboto"/>
              </a:rPr>
              <a:t> </a:t>
            </a:r>
            <a:r>
              <a:rPr lang="en" sz="500">
                <a:solidFill>
                  <a:srgbClr val="B392F0"/>
                </a:solidFill>
                <a:latin typeface="Roboto"/>
                <a:ea typeface="Roboto"/>
                <a:cs typeface="Roboto"/>
                <a:sym typeface="Roboto"/>
              </a:rPr>
              <a:t>sklearn</a:t>
            </a:r>
            <a:r>
              <a:rPr lang="en" sz="500">
                <a:solidFill>
                  <a:srgbClr val="E1E4E8"/>
                </a:solidFill>
                <a:latin typeface="Roboto"/>
                <a:ea typeface="Roboto"/>
                <a:cs typeface="Roboto"/>
                <a:sym typeface="Roboto"/>
              </a:rPr>
              <a:t>.</a:t>
            </a:r>
            <a:r>
              <a:rPr lang="en" sz="500">
                <a:solidFill>
                  <a:srgbClr val="B392F0"/>
                </a:solidFill>
                <a:latin typeface="Roboto"/>
                <a:ea typeface="Roboto"/>
                <a:cs typeface="Roboto"/>
                <a:sym typeface="Roboto"/>
              </a:rPr>
              <a:t>metrics</a:t>
            </a:r>
            <a:r>
              <a:rPr lang="en" sz="500">
                <a:solidFill>
                  <a:srgbClr val="E1E4E8"/>
                </a:solidFill>
                <a:latin typeface="Roboto"/>
                <a:ea typeface="Roboto"/>
                <a:cs typeface="Roboto"/>
                <a:sym typeface="Roboto"/>
              </a:rPr>
              <a:t> </a:t>
            </a:r>
            <a:r>
              <a:rPr lang="en" sz="500">
                <a:solidFill>
                  <a:srgbClr val="F97583"/>
                </a:solidFill>
                <a:latin typeface="Roboto"/>
                <a:ea typeface="Roboto"/>
                <a:cs typeface="Roboto"/>
                <a:sym typeface="Roboto"/>
              </a:rPr>
              <a:t>import</a:t>
            </a:r>
            <a:r>
              <a:rPr lang="en" sz="500">
                <a:solidFill>
                  <a:srgbClr val="E1E4E8"/>
                </a:solidFill>
                <a:latin typeface="Roboto"/>
                <a:ea typeface="Roboto"/>
                <a:cs typeface="Roboto"/>
                <a:sym typeface="Roboto"/>
              </a:rPr>
              <a:t> </a:t>
            </a:r>
            <a:r>
              <a:rPr lang="en" sz="500">
                <a:solidFill>
                  <a:srgbClr val="B392F0"/>
                </a:solidFill>
                <a:latin typeface="Roboto"/>
                <a:ea typeface="Roboto"/>
                <a:cs typeface="Roboto"/>
                <a:sym typeface="Roboto"/>
              </a:rPr>
              <a:t>accuracy_score</a:t>
            </a:r>
            <a:r>
              <a:rPr lang="en" sz="500">
                <a:solidFill>
                  <a:srgbClr val="E1E4E8"/>
                </a:solidFill>
                <a:latin typeface="Roboto"/>
                <a:ea typeface="Roboto"/>
                <a:cs typeface="Roboto"/>
                <a:sym typeface="Roboto"/>
              </a:rPr>
              <a:t>, </a:t>
            </a:r>
            <a:r>
              <a:rPr lang="en" sz="500">
                <a:solidFill>
                  <a:srgbClr val="B392F0"/>
                </a:solidFill>
                <a:latin typeface="Roboto"/>
                <a:ea typeface="Roboto"/>
                <a:cs typeface="Roboto"/>
                <a:sym typeface="Roboto"/>
              </a:rPr>
              <a:t>classification_report</a:t>
            </a:r>
            <a:r>
              <a:rPr lang="en" sz="500">
                <a:solidFill>
                  <a:srgbClr val="E1E4E8"/>
                </a:solidFill>
                <a:latin typeface="Roboto"/>
                <a:ea typeface="Roboto"/>
                <a:cs typeface="Roboto"/>
                <a:sym typeface="Roboto"/>
              </a:rPr>
              <a:t>, </a:t>
            </a:r>
            <a:r>
              <a:rPr lang="en" sz="500">
                <a:solidFill>
                  <a:srgbClr val="B392F0"/>
                </a:solidFill>
                <a:latin typeface="Roboto"/>
                <a:ea typeface="Roboto"/>
                <a:cs typeface="Roboto"/>
                <a:sym typeface="Roboto"/>
              </a:rPr>
              <a:t>confusion_matrix</a:t>
            </a:r>
            <a:endParaRPr sz="5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F97583"/>
                </a:solidFill>
                <a:latin typeface="Roboto"/>
                <a:ea typeface="Roboto"/>
                <a:cs typeface="Roboto"/>
                <a:sym typeface="Roboto"/>
              </a:rPr>
              <a:t>import</a:t>
            </a:r>
            <a:r>
              <a:rPr lang="en" sz="500">
                <a:solidFill>
                  <a:srgbClr val="E1E4E8"/>
                </a:solidFill>
                <a:latin typeface="Roboto"/>
                <a:ea typeface="Roboto"/>
                <a:cs typeface="Roboto"/>
                <a:sym typeface="Roboto"/>
              </a:rPr>
              <a:t> </a:t>
            </a:r>
            <a:r>
              <a:rPr lang="en" sz="500">
                <a:solidFill>
                  <a:srgbClr val="B392F0"/>
                </a:solidFill>
                <a:latin typeface="Roboto"/>
                <a:ea typeface="Roboto"/>
                <a:cs typeface="Roboto"/>
                <a:sym typeface="Roboto"/>
              </a:rPr>
              <a:t>seaborn</a:t>
            </a:r>
            <a:r>
              <a:rPr lang="en" sz="500">
                <a:solidFill>
                  <a:srgbClr val="E1E4E8"/>
                </a:solidFill>
                <a:latin typeface="Roboto"/>
                <a:ea typeface="Roboto"/>
                <a:cs typeface="Roboto"/>
                <a:sym typeface="Roboto"/>
              </a:rPr>
              <a:t> </a:t>
            </a:r>
            <a:r>
              <a:rPr lang="en" sz="500">
                <a:solidFill>
                  <a:srgbClr val="F97583"/>
                </a:solidFill>
                <a:latin typeface="Roboto"/>
                <a:ea typeface="Roboto"/>
                <a:cs typeface="Roboto"/>
                <a:sym typeface="Roboto"/>
              </a:rPr>
              <a:t>as</a:t>
            </a:r>
            <a:r>
              <a:rPr lang="en" sz="500">
                <a:solidFill>
                  <a:srgbClr val="E1E4E8"/>
                </a:solidFill>
                <a:latin typeface="Roboto"/>
                <a:ea typeface="Roboto"/>
                <a:cs typeface="Roboto"/>
                <a:sym typeface="Roboto"/>
              </a:rPr>
              <a:t> </a:t>
            </a:r>
            <a:r>
              <a:rPr lang="en" sz="500">
                <a:solidFill>
                  <a:srgbClr val="B392F0"/>
                </a:solidFill>
                <a:latin typeface="Roboto"/>
                <a:ea typeface="Roboto"/>
                <a:cs typeface="Roboto"/>
                <a:sym typeface="Roboto"/>
              </a:rPr>
              <a:t>sns</a:t>
            </a:r>
            <a:endParaRPr sz="500">
              <a:solidFill>
                <a:srgbClr val="B392F0"/>
              </a:solidFill>
              <a:latin typeface="Roboto"/>
              <a:ea typeface="Roboto"/>
              <a:cs typeface="Roboto"/>
              <a:sym typeface="Roboto"/>
            </a:endParaRPr>
          </a:p>
          <a:p>
            <a:pPr marL="0" lvl="0" indent="0" algn="l" rtl="0">
              <a:lnSpc>
                <a:spcPct val="130434"/>
              </a:lnSpc>
              <a:spcBef>
                <a:spcPts val="0"/>
              </a:spcBef>
              <a:spcAft>
                <a:spcPts val="0"/>
              </a:spcAft>
              <a:buNone/>
            </a:pP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best_accuracy </a:t>
            </a:r>
            <a:r>
              <a:rPr lang="en" sz="500">
                <a:solidFill>
                  <a:srgbClr val="F97583"/>
                </a:solidFill>
                <a:latin typeface="Roboto"/>
                <a:ea typeface="Roboto"/>
                <a:cs typeface="Roboto"/>
                <a:sym typeface="Roboto"/>
              </a:rPr>
              <a:t>=</a:t>
            </a:r>
            <a:r>
              <a:rPr lang="en" sz="500">
                <a:solidFill>
                  <a:srgbClr val="E1E4E8"/>
                </a:solidFill>
                <a:latin typeface="Roboto"/>
                <a:ea typeface="Roboto"/>
                <a:cs typeface="Roboto"/>
                <a:sym typeface="Roboto"/>
              </a:rPr>
              <a:t> </a:t>
            </a:r>
            <a:r>
              <a:rPr lang="en" sz="500">
                <a:solidFill>
                  <a:srgbClr val="79B8FF"/>
                </a:solidFill>
                <a:latin typeface="Roboto"/>
                <a:ea typeface="Roboto"/>
                <a:cs typeface="Roboto"/>
                <a:sym typeface="Roboto"/>
              </a:rPr>
              <a:t>0</a:t>
            </a:r>
            <a:endParaRPr sz="5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best_params </a:t>
            </a:r>
            <a:r>
              <a:rPr lang="en" sz="500">
                <a:solidFill>
                  <a:srgbClr val="F97583"/>
                </a:solidFill>
                <a:latin typeface="Roboto"/>
                <a:ea typeface="Roboto"/>
                <a:cs typeface="Roboto"/>
                <a:sym typeface="Roboto"/>
              </a:rPr>
              <a:t>=</a:t>
            </a:r>
            <a:r>
              <a:rPr lang="en" sz="500">
                <a:solidFill>
                  <a:srgbClr val="E1E4E8"/>
                </a:solidFill>
                <a:latin typeface="Roboto"/>
                <a:ea typeface="Roboto"/>
                <a:cs typeface="Roboto"/>
                <a:sym typeface="Roboto"/>
              </a:rPr>
              <a:t> </a:t>
            </a:r>
            <a:r>
              <a:rPr lang="en" sz="500">
                <a:solidFill>
                  <a:srgbClr val="79B8FF"/>
                </a:solidFill>
                <a:latin typeface="Roboto"/>
                <a:ea typeface="Roboto"/>
                <a:cs typeface="Roboto"/>
                <a:sym typeface="Roboto"/>
              </a:rPr>
              <a:t>None</a:t>
            </a:r>
            <a:endParaRPr sz="500">
              <a:solidFill>
                <a:srgbClr val="79B8FF"/>
              </a:solidFill>
              <a:latin typeface="Roboto"/>
              <a:ea typeface="Roboto"/>
              <a:cs typeface="Roboto"/>
              <a:sym typeface="Roboto"/>
            </a:endParaRPr>
          </a:p>
          <a:p>
            <a:pPr marL="0" lvl="0" indent="0" algn="l" rtl="0">
              <a:lnSpc>
                <a:spcPct val="130434"/>
              </a:lnSpc>
              <a:spcBef>
                <a:spcPts val="0"/>
              </a:spcBef>
              <a:spcAft>
                <a:spcPts val="0"/>
              </a:spcAft>
              <a:buNone/>
            </a:pP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6A737D"/>
                </a:solidFill>
                <a:latin typeface="Roboto"/>
                <a:ea typeface="Roboto"/>
                <a:cs typeface="Roboto"/>
                <a:sym typeface="Roboto"/>
              </a:rPr>
              <a:t># Hyperparameter tuning loop</a:t>
            </a:r>
            <a:endParaRPr sz="5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F97583"/>
                </a:solidFill>
                <a:latin typeface="Roboto"/>
                <a:ea typeface="Roboto"/>
                <a:cs typeface="Roboto"/>
                <a:sym typeface="Roboto"/>
              </a:rPr>
              <a:t>for</a:t>
            </a:r>
            <a:r>
              <a:rPr lang="en" sz="500">
                <a:solidFill>
                  <a:srgbClr val="E1E4E8"/>
                </a:solidFill>
                <a:latin typeface="Roboto"/>
                <a:ea typeface="Roboto"/>
                <a:cs typeface="Roboto"/>
                <a:sym typeface="Roboto"/>
              </a:rPr>
              <a:t> hidden_size, dropout_rate, learning_rate </a:t>
            </a:r>
            <a:r>
              <a:rPr lang="en" sz="500">
                <a:solidFill>
                  <a:srgbClr val="79B8FF"/>
                </a:solidFill>
                <a:latin typeface="Roboto"/>
                <a:ea typeface="Roboto"/>
                <a:cs typeface="Roboto"/>
                <a:sym typeface="Roboto"/>
              </a:rPr>
              <a:t>in</a:t>
            </a:r>
            <a:r>
              <a:rPr lang="en" sz="500">
                <a:solidFill>
                  <a:srgbClr val="E1E4E8"/>
                </a:solidFill>
                <a:latin typeface="Roboto"/>
                <a:ea typeface="Roboto"/>
                <a:cs typeface="Roboto"/>
                <a:sym typeface="Roboto"/>
              </a:rPr>
              <a:t> </a:t>
            </a:r>
            <a:r>
              <a:rPr lang="en" sz="500">
                <a:solidFill>
                  <a:srgbClr val="B392F0"/>
                </a:solidFill>
                <a:latin typeface="Roboto"/>
                <a:ea typeface="Roboto"/>
                <a:cs typeface="Roboto"/>
                <a:sym typeface="Roboto"/>
              </a:rPr>
              <a:t>itertools</a:t>
            </a:r>
            <a:r>
              <a:rPr lang="en" sz="500">
                <a:solidFill>
                  <a:srgbClr val="E1E4E8"/>
                </a:solidFill>
                <a:latin typeface="Roboto"/>
                <a:ea typeface="Roboto"/>
                <a:cs typeface="Roboto"/>
                <a:sym typeface="Roboto"/>
              </a:rPr>
              <a:t>.</a:t>
            </a:r>
            <a:r>
              <a:rPr lang="en" sz="500">
                <a:solidFill>
                  <a:srgbClr val="B392F0"/>
                </a:solidFill>
                <a:latin typeface="Roboto"/>
                <a:ea typeface="Roboto"/>
                <a:cs typeface="Roboto"/>
                <a:sym typeface="Roboto"/>
              </a:rPr>
              <a:t>product</a:t>
            </a:r>
            <a:r>
              <a:rPr lang="en" sz="500">
                <a:solidFill>
                  <a:srgbClr val="E1E4E8"/>
                </a:solidFill>
                <a:latin typeface="Roboto"/>
                <a:ea typeface="Roboto"/>
                <a:cs typeface="Roboto"/>
                <a:sym typeface="Roboto"/>
              </a:rPr>
              <a:t>(</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hidden_sizes, dropout_rates, learning_rates</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a:t>
            </a:r>
            <a:r>
              <a:rPr lang="en" sz="500">
                <a:solidFill>
                  <a:srgbClr val="B392F0"/>
                </a:solidFill>
                <a:latin typeface="Roboto"/>
                <a:ea typeface="Roboto"/>
                <a:cs typeface="Roboto"/>
                <a:sym typeface="Roboto"/>
              </a:rPr>
              <a:t>print</a:t>
            </a:r>
            <a:r>
              <a:rPr lang="en" sz="500">
                <a:solidFill>
                  <a:srgbClr val="E1E4E8"/>
                </a:solidFill>
                <a:latin typeface="Roboto"/>
                <a:ea typeface="Roboto"/>
                <a:cs typeface="Roboto"/>
                <a:sym typeface="Roboto"/>
              </a:rPr>
              <a:t>(</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a:t>
            </a:r>
            <a:r>
              <a:rPr lang="en" sz="500">
                <a:solidFill>
                  <a:srgbClr val="F97583"/>
                </a:solidFill>
                <a:latin typeface="Roboto"/>
                <a:ea typeface="Roboto"/>
                <a:cs typeface="Roboto"/>
                <a:sym typeface="Roboto"/>
              </a:rPr>
              <a:t>f</a:t>
            </a:r>
            <a:r>
              <a:rPr lang="en" sz="500">
                <a:solidFill>
                  <a:srgbClr val="9ECBFF"/>
                </a:solidFill>
                <a:latin typeface="Roboto"/>
                <a:ea typeface="Roboto"/>
                <a:cs typeface="Roboto"/>
                <a:sym typeface="Roboto"/>
              </a:rPr>
              <a:t>"Testing configuration: Hidden Size=</a:t>
            </a:r>
            <a:r>
              <a:rPr lang="en" sz="500">
                <a:solidFill>
                  <a:srgbClr val="79B8FF"/>
                </a:solidFill>
                <a:latin typeface="Roboto"/>
                <a:ea typeface="Roboto"/>
                <a:cs typeface="Roboto"/>
                <a:sym typeface="Roboto"/>
              </a:rPr>
              <a:t>{</a:t>
            </a:r>
            <a:r>
              <a:rPr lang="en" sz="500">
                <a:solidFill>
                  <a:srgbClr val="E1E4E8"/>
                </a:solidFill>
                <a:latin typeface="Roboto"/>
                <a:ea typeface="Roboto"/>
                <a:cs typeface="Roboto"/>
                <a:sym typeface="Roboto"/>
              </a:rPr>
              <a:t>hidden_size</a:t>
            </a:r>
            <a:r>
              <a:rPr lang="en" sz="500">
                <a:solidFill>
                  <a:srgbClr val="79B8FF"/>
                </a:solidFill>
                <a:latin typeface="Roboto"/>
                <a:ea typeface="Roboto"/>
                <a:cs typeface="Roboto"/>
                <a:sym typeface="Roboto"/>
              </a:rPr>
              <a:t>}</a:t>
            </a:r>
            <a:r>
              <a:rPr lang="en" sz="500">
                <a:solidFill>
                  <a:srgbClr val="9ECBFF"/>
                </a:solidFill>
                <a:latin typeface="Roboto"/>
                <a:ea typeface="Roboto"/>
                <a:cs typeface="Roboto"/>
                <a:sym typeface="Roboto"/>
              </a:rPr>
              <a:t>, Dropout=</a:t>
            </a:r>
            <a:r>
              <a:rPr lang="en" sz="500">
                <a:solidFill>
                  <a:srgbClr val="79B8FF"/>
                </a:solidFill>
                <a:latin typeface="Roboto"/>
                <a:ea typeface="Roboto"/>
                <a:cs typeface="Roboto"/>
                <a:sym typeface="Roboto"/>
              </a:rPr>
              <a:t>{</a:t>
            </a:r>
            <a:r>
              <a:rPr lang="en" sz="500">
                <a:solidFill>
                  <a:srgbClr val="E1E4E8"/>
                </a:solidFill>
                <a:latin typeface="Roboto"/>
                <a:ea typeface="Roboto"/>
                <a:cs typeface="Roboto"/>
                <a:sym typeface="Roboto"/>
              </a:rPr>
              <a:t>dropout_rate</a:t>
            </a:r>
            <a:r>
              <a:rPr lang="en" sz="500">
                <a:solidFill>
                  <a:srgbClr val="79B8FF"/>
                </a:solidFill>
                <a:latin typeface="Roboto"/>
                <a:ea typeface="Roboto"/>
                <a:cs typeface="Roboto"/>
                <a:sym typeface="Roboto"/>
              </a:rPr>
              <a:t>}</a:t>
            </a:r>
            <a:r>
              <a:rPr lang="en" sz="500">
                <a:solidFill>
                  <a:srgbClr val="9ECBFF"/>
                </a:solidFill>
                <a:latin typeface="Roboto"/>
                <a:ea typeface="Roboto"/>
                <a:cs typeface="Roboto"/>
                <a:sym typeface="Roboto"/>
              </a:rPr>
              <a:t>, LR=</a:t>
            </a:r>
            <a:r>
              <a:rPr lang="en" sz="500">
                <a:solidFill>
                  <a:srgbClr val="79B8FF"/>
                </a:solidFill>
                <a:latin typeface="Roboto"/>
                <a:ea typeface="Roboto"/>
                <a:cs typeface="Roboto"/>
                <a:sym typeface="Roboto"/>
              </a:rPr>
              <a:t>{</a:t>
            </a:r>
            <a:r>
              <a:rPr lang="en" sz="500">
                <a:solidFill>
                  <a:srgbClr val="E1E4E8"/>
                </a:solidFill>
                <a:latin typeface="Roboto"/>
                <a:ea typeface="Roboto"/>
                <a:cs typeface="Roboto"/>
                <a:sym typeface="Roboto"/>
              </a:rPr>
              <a:t>learning_rate</a:t>
            </a:r>
            <a:r>
              <a:rPr lang="en" sz="500">
                <a:solidFill>
                  <a:srgbClr val="79B8FF"/>
                </a:solidFill>
                <a:latin typeface="Roboto"/>
                <a:ea typeface="Roboto"/>
                <a:cs typeface="Roboto"/>
                <a:sym typeface="Roboto"/>
              </a:rPr>
              <a:t>}</a:t>
            </a:r>
            <a:r>
              <a:rPr lang="en" sz="500">
                <a:solidFill>
                  <a:srgbClr val="9ECBFF"/>
                </a:solidFill>
                <a:latin typeface="Roboto"/>
                <a:ea typeface="Roboto"/>
                <a:cs typeface="Roboto"/>
                <a:sym typeface="Roboto"/>
              </a:rPr>
              <a:t>"</a:t>
            </a:r>
            <a:endParaRPr sz="500">
              <a:solidFill>
                <a:srgbClr val="9ECBFF"/>
              </a:solidFill>
              <a:latin typeface="Roboto"/>
              <a:ea typeface="Roboto"/>
              <a:cs typeface="Roboto"/>
              <a:sym typeface="Roboto"/>
            </a:endParaRPr>
          </a:p>
          <a:p>
            <a:pPr marL="0" lvl="0" indent="0" algn="l" rtl="0">
              <a:lnSpc>
                <a:spcPct val="130434"/>
              </a:lnSpc>
              <a:spcBef>
                <a:spcPts val="0"/>
              </a:spcBef>
              <a:spcAft>
                <a:spcPts val="0"/>
              </a:spcAft>
              <a:buNone/>
            </a:pPr>
            <a:r>
              <a:rPr lang="en" sz="500">
                <a:solidFill>
                  <a:srgbClr val="E1E4E8"/>
                </a:solidFill>
                <a:latin typeface="Roboto"/>
                <a:ea typeface="Roboto"/>
                <a:cs typeface="Roboto"/>
                <a:sym typeface="Roboto"/>
              </a:rPr>
              <a:t>    )</a:t>
            </a: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5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500">
              <a:solidFill>
                <a:srgbClr val="E1E4E8"/>
              </a:solidFill>
              <a:latin typeface="Roboto"/>
              <a:ea typeface="Roboto"/>
              <a:cs typeface="Roboto"/>
              <a:sym typeface="Roboto"/>
            </a:endParaRPr>
          </a:p>
          <a:p>
            <a:pPr marL="0" lvl="0" indent="0" algn="l" rtl="0">
              <a:spcBef>
                <a:spcPts val="0"/>
              </a:spcBef>
              <a:spcAft>
                <a:spcPts val="0"/>
              </a:spcAft>
              <a:buNone/>
            </a:pPr>
            <a:endParaRPr sz="500">
              <a:solidFill>
                <a:srgbClr val="6A737D"/>
              </a:solidFill>
              <a:latin typeface="Roboto"/>
              <a:ea typeface="Roboto"/>
              <a:cs typeface="Roboto"/>
              <a:sym typeface="Roboto"/>
            </a:endParaRPr>
          </a:p>
        </p:txBody>
      </p:sp>
      <p:sp>
        <p:nvSpPr>
          <p:cNvPr id="546" name="Google Shape;546;p50"/>
          <p:cNvSpPr txBox="1">
            <a:spLocks noGrp="1"/>
          </p:cNvSpPr>
          <p:nvPr>
            <p:ph type="subTitle" idx="1"/>
          </p:nvPr>
        </p:nvSpPr>
        <p:spPr>
          <a:xfrm>
            <a:off x="73850" y="1092100"/>
            <a:ext cx="3947100" cy="4050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latin typeface="Courier New"/>
                <a:ea typeface="Courier New"/>
                <a:cs typeface="Courier New"/>
                <a:sym typeface="Courier New"/>
              </a:rPr>
              <a:t>quality-methods-project-TL.ipynb</a:t>
            </a:r>
            <a:endParaRPr sz="1000">
              <a:latin typeface="Courier New"/>
              <a:ea typeface="Courier New"/>
              <a:cs typeface="Courier New"/>
              <a:sym typeface="Courier New"/>
            </a:endParaRPr>
          </a:p>
          <a:p>
            <a:pPr marL="0" lvl="0" indent="0" algn="l" rtl="0">
              <a:lnSpc>
                <a:spcPct val="130434"/>
              </a:lnSpc>
              <a:spcBef>
                <a:spcPts val="0"/>
              </a:spcBef>
              <a:spcAft>
                <a:spcPts val="0"/>
              </a:spcAft>
              <a:buNone/>
            </a:pPr>
            <a:endParaRPr sz="1000">
              <a:latin typeface="Courier New"/>
              <a:ea typeface="Courier New"/>
              <a:cs typeface="Courier New"/>
              <a:sym typeface="Courier New"/>
            </a:endParaRPr>
          </a:p>
          <a:p>
            <a:pPr marL="0" lvl="0" indent="0" algn="l" rtl="0">
              <a:spcBef>
                <a:spcPts val="0"/>
              </a:spcBef>
              <a:spcAft>
                <a:spcPts val="0"/>
              </a:spcAft>
              <a:buNone/>
            </a:pPr>
            <a:endParaRPr sz="1000">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1"/>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552" name="Google Shape;552;p51"/>
          <p:cNvSpPr txBox="1">
            <a:spLocks noGrp="1"/>
          </p:cNvSpPr>
          <p:nvPr>
            <p:ph type="subTitle" idx="1"/>
          </p:nvPr>
        </p:nvSpPr>
        <p:spPr>
          <a:xfrm>
            <a:off x="0" y="1578875"/>
            <a:ext cx="2703000" cy="34614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epoch_loss </a:t>
            </a:r>
            <a:r>
              <a:rPr lang="en" sz="700">
                <a:solidFill>
                  <a:srgbClr val="F97583"/>
                </a:solidFill>
                <a:latin typeface="Roboto"/>
                <a:ea typeface="Roboto"/>
                <a:cs typeface="Roboto"/>
                <a:sym typeface="Roboto"/>
              </a:rPr>
              <a:t>+=</a:t>
            </a:r>
            <a:r>
              <a:rPr lang="en" sz="700">
                <a:solidFill>
                  <a:srgbClr val="E1E4E8"/>
                </a:solidFill>
                <a:latin typeface="Roboto"/>
                <a:ea typeface="Roboto"/>
                <a:cs typeface="Roboto"/>
                <a:sym typeface="Roboto"/>
              </a:rPr>
              <a:t> loss.item()</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a:t>
            </a:r>
            <a:r>
              <a:rPr lang="en" sz="700">
                <a:solidFill>
                  <a:srgbClr val="6A737D"/>
                </a:solidFill>
                <a:latin typeface="Roboto"/>
                <a:ea typeface="Roboto"/>
                <a:cs typeface="Roboto"/>
                <a:sym typeface="Roboto"/>
              </a:rPr>
              <a:t># Evaluation loop</a:t>
            </a:r>
            <a:endParaRPr sz="7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model.</a:t>
            </a:r>
            <a:r>
              <a:rPr lang="en" sz="700">
                <a:solidFill>
                  <a:srgbClr val="B392F0"/>
                </a:solidFill>
                <a:latin typeface="Roboto"/>
                <a:ea typeface="Roboto"/>
                <a:cs typeface="Roboto"/>
                <a:sym typeface="Roboto"/>
              </a:rPr>
              <a:t>eval</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y_true, y_pred </a:t>
            </a:r>
            <a:r>
              <a:rPr lang="en" sz="700">
                <a:solidFill>
                  <a:srgbClr val="F97583"/>
                </a:solidFill>
                <a:latin typeface="Roboto"/>
                <a:ea typeface="Roboto"/>
                <a:cs typeface="Roboto"/>
                <a:sym typeface="Roboto"/>
              </a:rPr>
              <a:t>=</a:t>
            </a:r>
            <a:r>
              <a:rPr lang="en" sz="700">
                <a:solidFill>
                  <a:srgbClr val="E1E4E8"/>
                </a:solidFill>
                <a:latin typeface="Roboto"/>
                <a:ea typeface="Roboto"/>
                <a:cs typeface="Roboto"/>
                <a:sym typeface="Roboto"/>
              </a:rPr>
              <a:t> [], []</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a:t>
            </a:r>
            <a:r>
              <a:rPr lang="en" sz="700">
                <a:solidFill>
                  <a:srgbClr val="F97583"/>
                </a:solidFill>
                <a:latin typeface="Roboto"/>
                <a:ea typeface="Roboto"/>
                <a:cs typeface="Roboto"/>
                <a:sym typeface="Roboto"/>
              </a:rPr>
              <a:t>with</a:t>
            </a:r>
            <a:r>
              <a:rPr lang="en" sz="700">
                <a:solidFill>
                  <a:srgbClr val="E1E4E8"/>
                </a:solidFill>
                <a:latin typeface="Roboto"/>
                <a:ea typeface="Roboto"/>
                <a:cs typeface="Roboto"/>
                <a:sym typeface="Roboto"/>
              </a:rPr>
              <a:t> </a:t>
            </a:r>
            <a:r>
              <a:rPr lang="en" sz="700">
                <a:solidFill>
                  <a:srgbClr val="B392F0"/>
                </a:solidFill>
                <a:latin typeface="Roboto"/>
                <a:ea typeface="Roboto"/>
                <a:cs typeface="Roboto"/>
                <a:sym typeface="Roboto"/>
              </a:rPr>
              <a:t>torch</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no_grad</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a:t>
            </a:r>
            <a:r>
              <a:rPr lang="en" sz="700">
                <a:solidFill>
                  <a:srgbClr val="F97583"/>
                </a:solidFill>
                <a:latin typeface="Roboto"/>
                <a:ea typeface="Roboto"/>
                <a:cs typeface="Roboto"/>
                <a:sym typeface="Roboto"/>
              </a:rPr>
              <a:t>for</a:t>
            </a:r>
            <a:r>
              <a:rPr lang="en" sz="700">
                <a:solidFill>
                  <a:srgbClr val="E1E4E8"/>
                </a:solidFill>
                <a:latin typeface="Roboto"/>
                <a:ea typeface="Roboto"/>
                <a:cs typeface="Roboto"/>
                <a:sym typeface="Roboto"/>
              </a:rPr>
              <a:t> inputs, labels </a:t>
            </a:r>
            <a:r>
              <a:rPr lang="en" sz="700">
                <a:solidFill>
                  <a:srgbClr val="79B8FF"/>
                </a:solidFill>
                <a:latin typeface="Roboto"/>
                <a:ea typeface="Roboto"/>
                <a:cs typeface="Roboto"/>
                <a:sym typeface="Roboto"/>
              </a:rPr>
              <a:t>in</a:t>
            </a:r>
            <a:r>
              <a:rPr lang="en" sz="700">
                <a:solidFill>
                  <a:srgbClr val="E1E4E8"/>
                </a:solidFill>
                <a:latin typeface="Roboto"/>
                <a:ea typeface="Roboto"/>
                <a:cs typeface="Roboto"/>
                <a:sym typeface="Roboto"/>
              </a:rPr>
              <a:t> test_loader:</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inputs, labels </a:t>
            </a:r>
            <a:r>
              <a:rPr lang="en" sz="700">
                <a:solidFill>
                  <a:srgbClr val="F97583"/>
                </a:solidFill>
                <a:latin typeface="Roboto"/>
                <a:ea typeface="Roboto"/>
                <a:cs typeface="Roboto"/>
                <a:sym typeface="Roboto"/>
              </a:rPr>
              <a:t>=</a:t>
            </a:r>
            <a:r>
              <a:rPr lang="en" sz="700">
                <a:solidFill>
                  <a:srgbClr val="E1E4E8"/>
                </a:solidFill>
                <a:latin typeface="Roboto"/>
                <a:ea typeface="Roboto"/>
                <a:cs typeface="Roboto"/>
                <a:sym typeface="Roboto"/>
              </a:rPr>
              <a:t> inputs.to(</a:t>
            </a:r>
            <a:r>
              <a:rPr lang="en" sz="700">
                <a:solidFill>
                  <a:srgbClr val="9ECBFF"/>
                </a:solidFill>
                <a:latin typeface="Roboto"/>
                <a:ea typeface="Roboto"/>
                <a:cs typeface="Roboto"/>
                <a:sym typeface="Roboto"/>
              </a:rPr>
              <a:t>"cuda"</a:t>
            </a:r>
            <a:r>
              <a:rPr lang="en" sz="700">
                <a:solidFill>
                  <a:srgbClr val="E1E4E8"/>
                </a:solidFill>
                <a:latin typeface="Roboto"/>
                <a:ea typeface="Roboto"/>
                <a:cs typeface="Roboto"/>
                <a:sym typeface="Roboto"/>
              </a:rPr>
              <a:t>), labels.to(</a:t>
            </a:r>
            <a:r>
              <a:rPr lang="en" sz="700">
                <a:solidFill>
                  <a:srgbClr val="9ECBFF"/>
                </a:solidFill>
                <a:latin typeface="Roboto"/>
                <a:ea typeface="Roboto"/>
                <a:cs typeface="Roboto"/>
                <a:sym typeface="Roboto"/>
              </a:rPr>
              <a:t>"cuda"</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a:t>
            </a:r>
            <a:r>
              <a:rPr lang="en" sz="700">
                <a:solidFill>
                  <a:srgbClr val="F97583"/>
                </a:solidFill>
                <a:latin typeface="Roboto"/>
                <a:ea typeface="Roboto"/>
                <a:cs typeface="Roboto"/>
                <a:sym typeface="Roboto"/>
              </a:rPr>
              <a:t>with</a:t>
            </a:r>
            <a:r>
              <a:rPr lang="en" sz="700">
                <a:solidFill>
                  <a:srgbClr val="E1E4E8"/>
                </a:solidFill>
                <a:latin typeface="Roboto"/>
                <a:ea typeface="Roboto"/>
                <a:cs typeface="Roboto"/>
                <a:sym typeface="Roboto"/>
              </a:rPr>
              <a:t> </a:t>
            </a:r>
            <a:r>
              <a:rPr lang="en" sz="700">
                <a:solidFill>
                  <a:srgbClr val="B392F0"/>
                </a:solidFill>
                <a:latin typeface="Roboto"/>
                <a:ea typeface="Roboto"/>
                <a:cs typeface="Roboto"/>
                <a:sym typeface="Roboto"/>
              </a:rPr>
              <a:t>autocast</a:t>
            </a:r>
            <a:r>
              <a:rPr lang="en" sz="700">
                <a:solidFill>
                  <a:srgbClr val="E1E4E8"/>
                </a:solidFill>
                <a:latin typeface="Roboto"/>
                <a:ea typeface="Roboto"/>
                <a:cs typeface="Roboto"/>
                <a:sym typeface="Roboto"/>
              </a:rPr>
              <a:t>(</a:t>
            </a:r>
            <a:r>
              <a:rPr lang="en" sz="700">
                <a:solidFill>
                  <a:srgbClr val="9ECBFF"/>
                </a:solidFill>
                <a:latin typeface="Roboto"/>
                <a:ea typeface="Roboto"/>
                <a:cs typeface="Roboto"/>
                <a:sym typeface="Roboto"/>
              </a:rPr>
              <a:t>"cuda"</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outputs </a:t>
            </a:r>
            <a:r>
              <a:rPr lang="en" sz="700">
                <a:solidFill>
                  <a:srgbClr val="F97583"/>
                </a:solidFill>
                <a:latin typeface="Roboto"/>
                <a:ea typeface="Roboto"/>
                <a:cs typeface="Roboto"/>
                <a:sym typeface="Roboto"/>
              </a:rPr>
              <a:t>=</a:t>
            </a:r>
            <a:r>
              <a:rPr lang="en" sz="700">
                <a:solidFill>
                  <a:srgbClr val="E1E4E8"/>
                </a:solidFill>
                <a:latin typeface="Roboto"/>
                <a:ea typeface="Roboto"/>
                <a:cs typeface="Roboto"/>
                <a:sym typeface="Roboto"/>
              </a:rPr>
              <a:t> model(inputs)</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outputs </a:t>
            </a:r>
            <a:r>
              <a:rPr lang="en" sz="700">
                <a:solidFill>
                  <a:srgbClr val="F97583"/>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B392F0"/>
                </a:solidFill>
                <a:latin typeface="Roboto"/>
                <a:ea typeface="Roboto"/>
                <a:cs typeface="Roboto"/>
                <a:sym typeface="Roboto"/>
              </a:rPr>
              <a:t>torch</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sigmoid</a:t>
            </a:r>
            <a:r>
              <a:rPr lang="en" sz="700">
                <a:solidFill>
                  <a:srgbClr val="E1E4E8"/>
                </a:solidFill>
                <a:latin typeface="Roboto"/>
                <a:ea typeface="Roboto"/>
                <a:cs typeface="Roboto"/>
                <a:sym typeface="Roboto"/>
              </a:rPr>
              <a:t>(outputs)</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y_true.</a:t>
            </a:r>
            <a:r>
              <a:rPr lang="en" sz="700">
                <a:solidFill>
                  <a:srgbClr val="B392F0"/>
                </a:solidFill>
                <a:latin typeface="Roboto"/>
                <a:ea typeface="Roboto"/>
                <a:cs typeface="Roboto"/>
                <a:sym typeface="Roboto"/>
              </a:rPr>
              <a:t>extend</a:t>
            </a:r>
            <a:r>
              <a:rPr lang="en" sz="700">
                <a:solidFill>
                  <a:srgbClr val="E1E4E8"/>
                </a:solidFill>
                <a:latin typeface="Roboto"/>
                <a:ea typeface="Roboto"/>
                <a:cs typeface="Roboto"/>
                <a:sym typeface="Roboto"/>
              </a:rPr>
              <a:t>(labels.cpu().numpy())</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y_pred.</a:t>
            </a:r>
            <a:r>
              <a:rPr lang="en" sz="700">
                <a:solidFill>
                  <a:srgbClr val="B392F0"/>
                </a:solidFill>
                <a:latin typeface="Roboto"/>
                <a:ea typeface="Roboto"/>
                <a:cs typeface="Roboto"/>
                <a:sym typeface="Roboto"/>
              </a:rPr>
              <a:t>extend</a:t>
            </a:r>
            <a:r>
              <a:rPr lang="en" sz="700">
                <a:solidFill>
                  <a:srgbClr val="E1E4E8"/>
                </a:solidFill>
                <a:latin typeface="Roboto"/>
                <a:ea typeface="Roboto"/>
                <a:cs typeface="Roboto"/>
                <a:sym typeface="Roboto"/>
              </a:rPr>
              <a:t>((outputs.</a:t>
            </a:r>
            <a:r>
              <a:rPr lang="en" sz="700">
                <a:solidFill>
                  <a:srgbClr val="B392F0"/>
                </a:solidFill>
                <a:latin typeface="Roboto"/>
                <a:ea typeface="Roboto"/>
                <a:cs typeface="Roboto"/>
                <a:sym typeface="Roboto"/>
              </a:rPr>
              <a:t>cpu</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numpy</a:t>
            </a:r>
            <a:r>
              <a:rPr lang="en" sz="700">
                <a:solidFill>
                  <a:srgbClr val="E1E4E8"/>
                </a:solidFill>
                <a:latin typeface="Roboto"/>
                <a:ea typeface="Roboto"/>
                <a:cs typeface="Roboto"/>
                <a:sym typeface="Roboto"/>
              </a:rPr>
              <a:t>() </a:t>
            </a:r>
            <a:r>
              <a:rPr lang="en" sz="700">
                <a:solidFill>
                  <a:srgbClr val="79B8FF"/>
                </a:solidFill>
                <a:latin typeface="Roboto"/>
                <a:ea typeface="Roboto"/>
                <a:cs typeface="Roboto"/>
                <a:sym typeface="Roboto"/>
              </a:rPr>
              <a:t>&gt;</a:t>
            </a:r>
            <a:r>
              <a:rPr lang="en" sz="700">
                <a:solidFill>
                  <a:srgbClr val="E1E4E8"/>
                </a:solidFill>
                <a:latin typeface="Roboto"/>
                <a:ea typeface="Roboto"/>
                <a:cs typeface="Roboto"/>
                <a:sym typeface="Roboto"/>
              </a:rPr>
              <a:t> </a:t>
            </a:r>
            <a:r>
              <a:rPr lang="en" sz="700">
                <a:solidFill>
                  <a:srgbClr val="79B8FF"/>
                </a:solidFill>
                <a:latin typeface="Roboto"/>
                <a:ea typeface="Roboto"/>
                <a:cs typeface="Roboto"/>
                <a:sym typeface="Roboto"/>
              </a:rPr>
              <a:t>0.5</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astype</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int</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a:t>
            </a:r>
            <a:r>
              <a:rPr lang="en" sz="700">
                <a:solidFill>
                  <a:srgbClr val="6A737D"/>
                </a:solidFill>
                <a:latin typeface="Roboto"/>
                <a:ea typeface="Roboto"/>
                <a:cs typeface="Roboto"/>
                <a:sym typeface="Roboto"/>
              </a:rPr>
              <a:t># Calculate accuracy</a:t>
            </a:r>
            <a:endParaRPr sz="7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y_true </a:t>
            </a:r>
            <a:r>
              <a:rPr lang="en" sz="700">
                <a:solidFill>
                  <a:srgbClr val="F97583"/>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B392F0"/>
                </a:solidFill>
                <a:latin typeface="Roboto"/>
                <a:ea typeface="Roboto"/>
                <a:cs typeface="Roboto"/>
                <a:sym typeface="Roboto"/>
              </a:rPr>
              <a:t>np</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array</a:t>
            </a:r>
            <a:r>
              <a:rPr lang="en" sz="700">
                <a:solidFill>
                  <a:srgbClr val="E1E4E8"/>
                </a:solidFill>
                <a:latin typeface="Roboto"/>
                <a:ea typeface="Roboto"/>
                <a:cs typeface="Roboto"/>
                <a:sym typeface="Roboto"/>
              </a:rPr>
              <a:t>(y_true)</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y_pred </a:t>
            </a:r>
            <a:r>
              <a:rPr lang="en" sz="700">
                <a:solidFill>
                  <a:srgbClr val="F97583"/>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B392F0"/>
                </a:solidFill>
                <a:latin typeface="Roboto"/>
                <a:ea typeface="Roboto"/>
                <a:cs typeface="Roboto"/>
                <a:sym typeface="Roboto"/>
              </a:rPr>
              <a:t>np</a:t>
            </a:r>
            <a:r>
              <a:rPr lang="en" sz="700">
                <a:solidFill>
                  <a:srgbClr val="E1E4E8"/>
                </a:solidFill>
                <a:latin typeface="Roboto"/>
                <a:ea typeface="Roboto"/>
                <a:cs typeface="Roboto"/>
                <a:sym typeface="Roboto"/>
              </a:rPr>
              <a:t>.</a:t>
            </a:r>
            <a:r>
              <a:rPr lang="en" sz="700">
                <a:solidFill>
                  <a:srgbClr val="B392F0"/>
                </a:solidFill>
                <a:latin typeface="Roboto"/>
                <a:ea typeface="Roboto"/>
                <a:cs typeface="Roboto"/>
                <a:sym typeface="Roboto"/>
              </a:rPr>
              <a:t>array</a:t>
            </a:r>
            <a:r>
              <a:rPr lang="en" sz="700">
                <a:solidFill>
                  <a:srgbClr val="E1E4E8"/>
                </a:solidFill>
                <a:latin typeface="Roboto"/>
                <a:ea typeface="Roboto"/>
                <a:cs typeface="Roboto"/>
                <a:sym typeface="Roboto"/>
              </a:rPr>
              <a:t>(y_pred)</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accuracy </a:t>
            </a:r>
            <a:r>
              <a:rPr lang="en" sz="700">
                <a:solidFill>
                  <a:srgbClr val="F97583"/>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B392F0"/>
                </a:solidFill>
                <a:latin typeface="Roboto"/>
                <a:ea typeface="Roboto"/>
                <a:cs typeface="Roboto"/>
                <a:sym typeface="Roboto"/>
              </a:rPr>
              <a:t>accuracy_score</a:t>
            </a:r>
            <a:r>
              <a:rPr lang="en" sz="700">
                <a:solidFill>
                  <a:srgbClr val="E1E4E8"/>
                </a:solidFill>
                <a:latin typeface="Roboto"/>
                <a:ea typeface="Roboto"/>
                <a:cs typeface="Roboto"/>
                <a:sym typeface="Roboto"/>
              </a:rPr>
              <a:t>(y_true.</a:t>
            </a:r>
            <a:r>
              <a:rPr lang="en" sz="700">
                <a:solidFill>
                  <a:srgbClr val="B392F0"/>
                </a:solidFill>
                <a:latin typeface="Roboto"/>
                <a:ea typeface="Roboto"/>
                <a:cs typeface="Roboto"/>
                <a:sym typeface="Roboto"/>
              </a:rPr>
              <a:t>flatten</a:t>
            </a:r>
            <a:r>
              <a:rPr lang="en" sz="700">
                <a:solidFill>
                  <a:srgbClr val="E1E4E8"/>
                </a:solidFill>
                <a:latin typeface="Roboto"/>
                <a:ea typeface="Roboto"/>
                <a:cs typeface="Roboto"/>
                <a:sym typeface="Roboto"/>
              </a:rPr>
              <a:t>(), y_pred.</a:t>
            </a:r>
            <a:r>
              <a:rPr lang="en" sz="700">
                <a:solidFill>
                  <a:srgbClr val="B392F0"/>
                </a:solidFill>
                <a:latin typeface="Roboto"/>
                <a:ea typeface="Roboto"/>
                <a:cs typeface="Roboto"/>
                <a:sym typeface="Roboto"/>
              </a:rPr>
              <a:t>flatten</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700">
                <a:solidFill>
                  <a:srgbClr val="E1E4E8"/>
                </a:solidFill>
                <a:latin typeface="Roboto"/>
                <a:ea typeface="Roboto"/>
                <a:cs typeface="Roboto"/>
                <a:sym typeface="Roboto"/>
              </a:rPr>
              <a:t>    </a:t>
            </a:r>
            <a:r>
              <a:rPr lang="en" sz="700">
                <a:solidFill>
                  <a:srgbClr val="B392F0"/>
                </a:solidFill>
                <a:latin typeface="Roboto"/>
                <a:ea typeface="Roboto"/>
                <a:cs typeface="Roboto"/>
                <a:sym typeface="Roboto"/>
              </a:rPr>
              <a:t>print</a:t>
            </a:r>
            <a:r>
              <a:rPr lang="en" sz="700">
                <a:solidFill>
                  <a:srgbClr val="E1E4E8"/>
                </a:solidFill>
                <a:latin typeface="Roboto"/>
                <a:ea typeface="Roboto"/>
                <a:cs typeface="Roboto"/>
                <a:sym typeface="Roboto"/>
              </a:rPr>
              <a:t>(</a:t>
            </a:r>
            <a:r>
              <a:rPr lang="en" sz="700">
                <a:solidFill>
                  <a:srgbClr val="F97583"/>
                </a:solidFill>
                <a:latin typeface="Roboto"/>
                <a:ea typeface="Roboto"/>
                <a:cs typeface="Roboto"/>
                <a:sym typeface="Roboto"/>
              </a:rPr>
              <a:t>f</a:t>
            </a:r>
            <a:r>
              <a:rPr lang="en" sz="700">
                <a:solidFill>
                  <a:srgbClr val="9ECBFF"/>
                </a:solidFill>
                <a:latin typeface="Roboto"/>
                <a:ea typeface="Roboto"/>
                <a:cs typeface="Roboto"/>
                <a:sym typeface="Roboto"/>
              </a:rPr>
              <a:t>"Configuration Accuracy: </a:t>
            </a:r>
            <a:r>
              <a:rPr lang="en" sz="700">
                <a:solidFill>
                  <a:srgbClr val="79B8FF"/>
                </a:solidFill>
                <a:latin typeface="Roboto"/>
                <a:ea typeface="Roboto"/>
                <a:cs typeface="Roboto"/>
                <a:sym typeface="Roboto"/>
              </a:rPr>
              <a:t>{</a:t>
            </a:r>
            <a:r>
              <a:rPr lang="en" sz="700">
                <a:solidFill>
                  <a:srgbClr val="E1E4E8"/>
                </a:solidFill>
                <a:latin typeface="Roboto"/>
                <a:ea typeface="Roboto"/>
                <a:cs typeface="Roboto"/>
                <a:sym typeface="Roboto"/>
              </a:rPr>
              <a:t>accuracy </a:t>
            </a:r>
            <a:r>
              <a:rPr lang="en" sz="700">
                <a:solidFill>
                  <a:srgbClr val="F97583"/>
                </a:solidFill>
                <a:latin typeface="Roboto"/>
                <a:ea typeface="Roboto"/>
                <a:cs typeface="Roboto"/>
                <a:sym typeface="Roboto"/>
              </a:rPr>
              <a:t>*</a:t>
            </a:r>
            <a:r>
              <a:rPr lang="en" sz="700">
                <a:solidFill>
                  <a:srgbClr val="E1E4E8"/>
                </a:solidFill>
                <a:latin typeface="Roboto"/>
                <a:ea typeface="Roboto"/>
                <a:cs typeface="Roboto"/>
                <a:sym typeface="Roboto"/>
              </a:rPr>
              <a:t> </a:t>
            </a:r>
            <a:r>
              <a:rPr lang="en" sz="700">
                <a:solidFill>
                  <a:srgbClr val="79B8FF"/>
                </a:solidFill>
                <a:latin typeface="Roboto"/>
                <a:ea typeface="Roboto"/>
                <a:cs typeface="Roboto"/>
                <a:sym typeface="Roboto"/>
              </a:rPr>
              <a:t>100</a:t>
            </a:r>
            <a:r>
              <a:rPr lang="en" sz="700">
                <a:solidFill>
                  <a:srgbClr val="F97583"/>
                </a:solidFill>
                <a:latin typeface="Roboto"/>
                <a:ea typeface="Roboto"/>
                <a:cs typeface="Roboto"/>
                <a:sym typeface="Roboto"/>
              </a:rPr>
              <a:t>:.2f</a:t>
            </a:r>
            <a:r>
              <a:rPr lang="en" sz="700">
                <a:solidFill>
                  <a:srgbClr val="79B8FF"/>
                </a:solidFill>
                <a:latin typeface="Roboto"/>
                <a:ea typeface="Roboto"/>
                <a:cs typeface="Roboto"/>
                <a:sym typeface="Roboto"/>
              </a:rPr>
              <a:t>}</a:t>
            </a:r>
            <a:r>
              <a:rPr lang="en" sz="700">
                <a:solidFill>
                  <a:srgbClr val="9ECBFF"/>
                </a:solidFill>
                <a:latin typeface="Roboto"/>
                <a:ea typeface="Roboto"/>
                <a:cs typeface="Roboto"/>
                <a:sym typeface="Roboto"/>
              </a:rPr>
              <a:t>%"</a:t>
            </a:r>
            <a:r>
              <a:rPr lang="en" sz="700">
                <a:solidFill>
                  <a:srgbClr val="E1E4E8"/>
                </a:solidFill>
                <a:latin typeface="Roboto"/>
                <a:ea typeface="Roboto"/>
                <a:cs typeface="Roboto"/>
                <a:sym typeface="Roboto"/>
              </a:rPr>
              <a:t>)</a:t>
            </a: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7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700">
              <a:solidFill>
                <a:srgbClr val="F97583"/>
              </a:solidFill>
              <a:latin typeface="Roboto"/>
              <a:ea typeface="Roboto"/>
              <a:cs typeface="Roboto"/>
              <a:sym typeface="Roboto"/>
            </a:endParaRPr>
          </a:p>
        </p:txBody>
      </p:sp>
      <p:sp>
        <p:nvSpPr>
          <p:cNvPr id="553" name="Google Shape;553;p51"/>
          <p:cNvSpPr txBox="1">
            <a:spLocks noGrp="1"/>
          </p:cNvSpPr>
          <p:nvPr>
            <p:ph type="subTitle" idx="1"/>
          </p:nvPr>
        </p:nvSpPr>
        <p:spPr>
          <a:xfrm>
            <a:off x="2703000" y="1578875"/>
            <a:ext cx="2703000" cy="3524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6A737D"/>
                </a:solidFill>
                <a:latin typeface="Roboto"/>
                <a:ea typeface="Roboto"/>
                <a:cs typeface="Roboto"/>
                <a:sym typeface="Roboto"/>
              </a:rPr>
              <a:t># Classification report and confusion matrix</a:t>
            </a:r>
            <a:endParaRPr sz="8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print</a:t>
            </a:r>
            <a:r>
              <a:rPr lang="en" sz="800">
                <a:solidFill>
                  <a:srgbClr val="E1E4E8"/>
                </a:solidFill>
                <a:latin typeface="Roboto"/>
                <a:ea typeface="Roboto"/>
                <a:cs typeface="Roboto"/>
                <a:sym typeface="Roboto"/>
              </a:rPr>
              <a:t>(</a:t>
            </a:r>
            <a:r>
              <a:rPr lang="en" sz="800">
                <a:solidFill>
                  <a:srgbClr val="9ECBFF"/>
                </a:solidFill>
                <a:latin typeface="Roboto"/>
                <a:ea typeface="Roboto"/>
                <a:cs typeface="Roboto"/>
                <a:sym typeface="Roboto"/>
              </a:rPr>
              <a:t>"Classification Report:"</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print</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B392F0"/>
                </a:solidFill>
                <a:latin typeface="Roboto"/>
                <a:ea typeface="Roboto"/>
                <a:cs typeface="Roboto"/>
                <a:sym typeface="Roboto"/>
              </a:rPr>
              <a:t>classification_report</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y_true,</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y_pred,</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FFAB70"/>
                </a:solidFill>
                <a:latin typeface="Roboto"/>
                <a:ea typeface="Roboto"/>
                <a:cs typeface="Roboto"/>
                <a:sym typeface="Roboto"/>
              </a:rPr>
              <a:t>target_names</a:t>
            </a:r>
            <a:r>
              <a:rPr lang="en" sz="800">
                <a:solidFill>
                  <a:srgbClr val="F97583"/>
                </a:solidFill>
                <a:latin typeface="Roboto"/>
                <a:ea typeface="Roboto"/>
                <a:cs typeface="Roboto"/>
                <a:sym typeface="Roboto"/>
              </a:rPr>
              <a:t>=</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9ECBFF"/>
                </a:solidFill>
                <a:latin typeface="Roboto"/>
                <a:ea typeface="Roboto"/>
                <a:cs typeface="Roboto"/>
                <a:sym typeface="Roboto"/>
              </a:rPr>
              <a:t>"Pastry"</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9ECBFF"/>
                </a:solidFill>
                <a:latin typeface="Roboto"/>
                <a:ea typeface="Roboto"/>
                <a:cs typeface="Roboto"/>
                <a:sym typeface="Roboto"/>
              </a:rPr>
              <a:t>"Z_Scratch"</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9ECBFF"/>
                </a:solidFill>
                <a:latin typeface="Roboto"/>
                <a:ea typeface="Roboto"/>
                <a:cs typeface="Roboto"/>
                <a:sym typeface="Roboto"/>
              </a:rPr>
              <a:t>"K_Scatch"</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9ECBFF"/>
                </a:solidFill>
                <a:latin typeface="Roboto"/>
                <a:ea typeface="Roboto"/>
                <a:cs typeface="Roboto"/>
                <a:sym typeface="Roboto"/>
              </a:rPr>
              <a:t>"Stains"</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9ECBFF"/>
                </a:solidFill>
                <a:latin typeface="Roboto"/>
                <a:ea typeface="Roboto"/>
                <a:cs typeface="Roboto"/>
                <a:sym typeface="Roboto"/>
              </a:rPr>
              <a:t>"Dirtiness"</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9ECBFF"/>
                </a:solidFill>
                <a:latin typeface="Roboto"/>
                <a:ea typeface="Roboto"/>
                <a:cs typeface="Roboto"/>
                <a:sym typeface="Roboto"/>
              </a:rPr>
              <a:t>"Bumps"</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r>
              <a:rPr lang="en" sz="800">
                <a:solidFill>
                  <a:srgbClr val="9ECBFF"/>
                </a:solidFill>
                <a:latin typeface="Roboto"/>
                <a:ea typeface="Roboto"/>
                <a:cs typeface="Roboto"/>
                <a:sym typeface="Roboto"/>
              </a:rPr>
              <a:t>"Other_Faults"</a:t>
            </a:r>
            <a:r>
              <a:rPr lang="en" sz="800">
                <a:solidFill>
                  <a:srgbClr val="E1E4E8"/>
                </a:solidFill>
                <a:latin typeface="Roboto"/>
                <a:ea typeface="Roboto"/>
                <a:cs typeface="Roboto"/>
                <a:sym typeface="Roboto"/>
              </a:rPr>
              <a:t>,</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800">
                <a:solidFill>
                  <a:srgbClr val="E1E4E8"/>
                </a:solidFill>
                <a:latin typeface="Roboto"/>
                <a:ea typeface="Roboto"/>
                <a:cs typeface="Roboto"/>
                <a:sym typeface="Roboto"/>
              </a:rPr>
              <a:t>    )</a:t>
            </a:r>
            <a:endParaRPr sz="8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900">
              <a:solidFill>
                <a:srgbClr val="6A737D"/>
              </a:solidFill>
              <a:latin typeface="Roboto"/>
              <a:ea typeface="Roboto"/>
              <a:cs typeface="Roboto"/>
              <a:sym typeface="Roboto"/>
            </a:endParaRPr>
          </a:p>
        </p:txBody>
      </p:sp>
      <p:sp>
        <p:nvSpPr>
          <p:cNvPr id="554" name="Google Shape;554;p51"/>
          <p:cNvSpPr txBox="1">
            <a:spLocks noGrp="1"/>
          </p:cNvSpPr>
          <p:nvPr>
            <p:ph type="subTitle" idx="1"/>
          </p:nvPr>
        </p:nvSpPr>
        <p:spPr>
          <a:xfrm>
            <a:off x="73850" y="1092100"/>
            <a:ext cx="3947100" cy="4050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latin typeface="Courier New"/>
                <a:ea typeface="Courier New"/>
                <a:cs typeface="Courier New"/>
                <a:sym typeface="Courier New"/>
              </a:rPr>
              <a:t>quality-methods-project-TL.ipynb</a:t>
            </a:r>
            <a:endParaRPr sz="1000">
              <a:latin typeface="Courier New"/>
              <a:ea typeface="Courier New"/>
              <a:cs typeface="Courier New"/>
              <a:sym typeface="Courier New"/>
            </a:endParaRPr>
          </a:p>
          <a:p>
            <a:pPr marL="0" lvl="0" indent="0" algn="l" rtl="0">
              <a:lnSpc>
                <a:spcPct val="130434"/>
              </a:lnSpc>
              <a:spcBef>
                <a:spcPts val="0"/>
              </a:spcBef>
              <a:spcAft>
                <a:spcPts val="0"/>
              </a:spcAft>
              <a:buNone/>
            </a:pPr>
            <a:endParaRPr sz="1000">
              <a:latin typeface="Courier New"/>
              <a:ea typeface="Courier New"/>
              <a:cs typeface="Courier New"/>
              <a:sym typeface="Courier New"/>
            </a:endParaRPr>
          </a:p>
          <a:p>
            <a:pPr marL="0" lvl="0" indent="0" algn="l" rtl="0">
              <a:spcBef>
                <a:spcPts val="0"/>
              </a:spcBef>
              <a:spcAft>
                <a:spcPts val="0"/>
              </a:spcAft>
              <a:buNone/>
            </a:pPr>
            <a:endParaRPr sz="1000">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subTitle" idx="1"/>
          </p:nvPr>
        </p:nvSpPr>
        <p:spPr>
          <a:xfrm>
            <a:off x="553900" y="237750"/>
            <a:ext cx="47211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Arial"/>
                <a:ea typeface="Arial"/>
                <a:cs typeface="Arial"/>
                <a:sym typeface="Arial"/>
              </a:rPr>
              <a:t>Standard Operating Procedure</a:t>
            </a:r>
            <a:endParaRPr sz="2400" b="1">
              <a:latin typeface="Arial"/>
              <a:ea typeface="Arial"/>
              <a:cs typeface="Arial"/>
              <a:sym typeface="Arial"/>
            </a:endParaRPr>
          </a:p>
        </p:txBody>
      </p:sp>
      <p:sp>
        <p:nvSpPr>
          <p:cNvPr id="299" name="Google Shape;299;p16"/>
          <p:cNvSpPr txBox="1"/>
          <p:nvPr/>
        </p:nvSpPr>
        <p:spPr>
          <a:xfrm>
            <a:off x="483825" y="851400"/>
            <a:ext cx="4638600" cy="39093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980000"/>
              </a:buClr>
              <a:buSzPts val="1700"/>
              <a:buChar char="➢"/>
            </a:pPr>
            <a:r>
              <a:rPr lang="en" sz="1700" b="1">
                <a:solidFill>
                  <a:srgbClr val="980000"/>
                </a:solidFill>
              </a:rPr>
              <a:t>Steel Production:</a:t>
            </a:r>
            <a:endParaRPr sz="1700" b="1">
              <a:solidFill>
                <a:srgbClr val="980000"/>
              </a:solidFill>
            </a:endParaRPr>
          </a:p>
          <a:p>
            <a:pPr marL="457200" lvl="0" indent="0" algn="l" rtl="0">
              <a:spcBef>
                <a:spcPts val="0"/>
              </a:spcBef>
              <a:spcAft>
                <a:spcPts val="0"/>
              </a:spcAft>
              <a:buNone/>
            </a:pPr>
            <a:endParaRPr sz="1700" b="1"/>
          </a:p>
          <a:p>
            <a:pPr marL="0" lvl="0" indent="0" algn="l" rtl="0">
              <a:spcBef>
                <a:spcPts val="0"/>
              </a:spcBef>
              <a:spcAft>
                <a:spcPts val="0"/>
              </a:spcAft>
              <a:buNone/>
            </a:pPr>
            <a:r>
              <a:rPr lang="en" sz="1700" b="1"/>
              <a:t>Melting:</a:t>
            </a:r>
            <a:r>
              <a:rPr lang="en" sz="1700"/>
              <a:t> Raw steel is loaded into a furnace (Blast Furnace or Electric Arc Furnace) to melt.</a:t>
            </a:r>
            <a:endParaRPr sz="1700"/>
          </a:p>
          <a:p>
            <a:pPr marL="0" lvl="0" indent="0" algn="l" rtl="0">
              <a:spcBef>
                <a:spcPts val="0"/>
              </a:spcBef>
              <a:spcAft>
                <a:spcPts val="0"/>
              </a:spcAft>
              <a:buNone/>
            </a:pPr>
            <a:r>
              <a:rPr lang="en" sz="1700" b="1"/>
              <a:t>Alloying:</a:t>
            </a:r>
            <a:r>
              <a:rPr lang="en" sz="1700"/>
              <a:t> Necessary alloying elements are added to the molten steel to obtain the desired properties.</a:t>
            </a:r>
            <a:endParaRPr sz="1700"/>
          </a:p>
          <a:p>
            <a:pPr marL="0" lvl="0" indent="0" algn="l" rtl="0">
              <a:spcBef>
                <a:spcPts val="0"/>
              </a:spcBef>
              <a:spcAft>
                <a:spcPts val="0"/>
              </a:spcAft>
              <a:buNone/>
            </a:pPr>
            <a:r>
              <a:rPr lang="en" sz="1700" b="1"/>
              <a:t>Casting:</a:t>
            </a:r>
            <a:r>
              <a:rPr lang="en" sz="1700"/>
              <a:t> Molten steel is passed into molds. Continuous casting is used to form billets or slabs.</a:t>
            </a: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latin typeface="Nunito"/>
              <a:ea typeface="Nunito"/>
              <a:cs typeface="Nunito"/>
              <a:sym typeface="Nunito"/>
            </a:endParaRPr>
          </a:p>
        </p:txBody>
      </p:sp>
      <p:pic>
        <p:nvPicPr>
          <p:cNvPr id="300" name="Google Shape;300;p16"/>
          <p:cNvPicPr preferRelativeResize="0"/>
          <p:nvPr/>
        </p:nvPicPr>
        <p:blipFill>
          <a:blip r:embed="rId3">
            <a:alphaModFix/>
          </a:blip>
          <a:stretch>
            <a:fillRect/>
          </a:stretch>
        </p:blipFill>
        <p:spPr>
          <a:xfrm>
            <a:off x="5275000" y="2972350"/>
            <a:ext cx="2550000" cy="1788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2"/>
          <p:cNvSpPr txBox="1">
            <a:spLocks noGrp="1"/>
          </p:cNvSpPr>
          <p:nvPr>
            <p:ph type="ctrTitle"/>
          </p:nvPr>
        </p:nvSpPr>
        <p:spPr>
          <a:xfrm>
            <a:off x="0" y="-2"/>
            <a:ext cx="2615100" cy="7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sp>
        <p:nvSpPr>
          <p:cNvPr id="560" name="Google Shape;560;p52"/>
          <p:cNvSpPr txBox="1">
            <a:spLocks noGrp="1"/>
          </p:cNvSpPr>
          <p:nvPr>
            <p:ph type="subTitle" idx="1"/>
          </p:nvPr>
        </p:nvSpPr>
        <p:spPr>
          <a:xfrm>
            <a:off x="0" y="1578875"/>
            <a:ext cx="2703000" cy="34614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conf_matrix </a:t>
            </a:r>
            <a:r>
              <a:rPr lang="en" sz="600">
                <a:solidFill>
                  <a:srgbClr val="F97583"/>
                </a:solidFill>
                <a:latin typeface="Roboto"/>
                <a:ea typeface="Roboto"/>
                <a:cs typeface="Roboto"/>
                <a:sym typeface="Roboto"/>
              </a:rPr>
              <a:t>=</a:t>
            </a: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confusion_matrix</a:t>
            </a:r>
            <a:r>
              <a:rPr lang="en" sz="600">
                <a:solidFill>
                  <a:srgbClr val="E1E4E8"/>
                </a:solidFill>
                <a:latin typeface="Roboto"/>
                <a:ea typeface="Roboto"/>
                <a:cs typeface="Roboto"/>
                <a:sym typeface="Roboto"/>
              </a:rPr>
              <a:t>(y_true.</a:t>
            </a:r>
            <a:r>
              <a:rPr lang="en" sz="600">
                <a:solidFill>
                  <a:srgbClr val="B392F0"/>
                </a:solidFill>
                <a:latin typeface="Roboto"/>
                <a:ea typeface="Roboto"/>
                <a:cs typeface="Roboto"/>
                <a:sym typeface="Roboto"/>
              </a:rPr>
              <a:t>argmax</a:t>
            </a:r>
            <a:r>
              <a:rPr lang="en" sz="600">
                <a:solidFill>
                  <a:srgbClr val="E1E4E8"/>
                </a:solidFill>
                <a:latin typeface="Roboto"/>
                <a:ea typeface="Roboto"/>
                <a:cs typeface="Roboto"/>
                <a:sym typeface="Roboto"/>
              </a:rPr>
              <a:t>(</a:t>
            </a:r>
            <a:r>
              <a:rPr lang="en" sz="600">
                <a:solidFill>
                  <a:srgbClr val="FFAB70"/>
                </a:solidFill>
                <a:latin typeface="Roboto"/>
                <a:ea typeface="Roboto"/>
                <a:cs typeface="Roboto"/>
                <a:sym typeface="Roboto"/>
              </a:rPr>
              <a:t>axis</a:t>
            </a:r>
            <a:r>
              <a:rPr lang="en" sz="600">
                <a:solidFill>
                  <a:srgbClr val="F97583"/>
                </a:solidFill>
                <a:latin typeface="Roboto"/>
                <a:ea typeface="Roboto"/>
                <a:cs typeface="Roboto"/>
                <a:sym typeface="Roboto"/>
              </a:rPr>
              <a:t>=</a:t>
            </a:r>
            <a:r>
              <a:rPr lang="en" sz="600">
                <a:solidFill>
                  <a:srgbClr val="79B8FF"/>
                </a:solidFill>
                <a:latin typeface="Roboto"/>
                <a:ea typeface="Roboto"/>
                <a:cs typeface="Roboto"/>
                <a:sym typeface="Roboto"/>
              </a:rPr>
              <a:t>1</a:t>
            </a:r>
            <a:r>
              <a:rPr lang="en" sz="600">
                <a:solidFill>
                  <a:srgbClr val="E1E4E8"/>
                </a:solidFill>
                <a:latin typeface="Roboto"/>
                <a:ea typeface="Roboto"/>
                <a:cs typeface="Roboto"/>
                <a:sym typeface="Roboto"/>
              </a:rPr>
              <a:t>), y_pred.</a:t>
            </a:r>
            <a:r>
              <a:rPr lang="en" sz="600">
                <a:solidFill>
                  <a:srgbClr val="B392F0"/>
                </a:solidFill>
                <a:latin typeface="Roboto"/>
                <a:ea typeface="Roboto"/>
                <a:cs typeface="Roboto"/>
                <a:sym typeface="Roboto"/>
              </a:rPr>
              <a:t>argmax</a:t>
            </a:r>
            <a:r>
              <a:rPr lang="en" sz="600">
                <a:solidFill>
                  <a:srgbClr val="E1E4E8"/>
                </a:solidFill>
                <a:latin typeface="Roboto"/>
                <a:ea typeface="Roboto"/>
                <a:cs typeface="Roboto"/>
                <a:sym typeface="Roboto"/>
              </a:rPr>
              <a:t>(</a:t>
            </a:r>
            <a:r>
              <a:rPr lang="en" sz="600">
                <a:solidFill>
                  <a:srgbClr val="FFAB70"/>
                </a:solidFill>
                <a:latin typeface="Roboto"/>
                <a:ea typeface="Roboto"/>
                <a:cs typeface="Roboto"/>
                <a:sym typeface="Roboto"/>
              </a:rPr>
              <a:t>axis</a:t>
            </a:r>
            <a:r>
              <a:rPr lang="en" sz="600">
                <a:solidFill>
                  <a:srgbClr val="F97583"/>
                </a:solidFill>
                <a:latin typeface="Roboto"/>
                <a:ea typeface="Roboto"/>
                <a:cs typeface="Roboto"/>
                <a:sym typeface="Roboto"/>
              </a:rPr>
              <a:t>=</a:t>
            </a:r>
            <a:r>
              <a:rPr lang="en" sz="600">
                <a:solidFill>
                  <a:srgbClr val="79B8FF"/>
                </a:solidFill>
                <a:latin typeface="Roboto"/>
                <a:ea typeface="Roboto"/>
                <a:cs typeface="Roboto"/>
                <a:sym typeface="Roboto"/>
              </a:rPr>
              <a:t>1</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plt</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figure</a:t>
            </a:r>
            <a:r>
              <a:rPr lang="en" sz="600">
                <a:solidFill>
                  <a:srgbClr val="E1E4E8"/>
                </a:solidFill>
                <a:latin typeface="Roboto"/>
                <a:ea typeface="Roboto"/>
                <a:cs typeface="Roboto"/>
                <a:sym typeface="Roboto"/>
              </a:rPr>
              <a:t>(</a:t>
            </a:r>
            <a:r>
              <a:rPr lang="en" sz="600">
                <a:solidFill>
                  <a:srgbClr val="FFAB70"/>
                </a:solidFill>
                <a:latin typeface="Roboto"/>
                <a:ea typeface="Roboto"/>
                <a:cs typeface="Roboto"/>
                <a:sym typeface="Roboto"/>
              </a:rPr>
              <a:t>figsize</a:t>
            </a:r>
            <a:r>
              <a:rPr lang="en" sz="600">
                <a:solidFill>
                  <a:srgbClr val="F97583"/>
                </a:solidFill>
                <a:latin typeface="Roboto"/>
                <a:ea typeface="Roboto"/>
                <a:cs typeface="Roboto"/>
                <a:sym typeface="Roboto"/>
              </a:rPr>
              <a:t>=</a:t>
            </a:r>
            <a:r>
              <a:rPr lang="en" sz="600">
                <a:solidFill>
                  <a:srgbClr val="E1E4E8"/>
                </a:solidFill>
                <a:latin typeface="Roboto"/>
                <a:ea typeface="Roboto"/>
                <a:cs typeface="Roboto"/>
                <a:sym typeface="Roboto"/>
              </a:rPr>
              <a:t>(</a:t>
            </a:r>
            <a:r>
              <a:rPr lang="en" sz="600">
                <a:solidFill>
                  <a:srgbClr val="79B8FF"/>
                </a:solidFill>
                <a:latin typeface="Roboto"/>
                <a:ea typeface="Roboto"/>
                <a:cs typeface="Roboto"/>
                <a:sym typeface="Roboto"/>
              </a:rPr>
              <a:t>10</a:t>
            </a:r>
            <a:r>
              <a:rPr lang="en" sz="600">
                <a:solidFill>
                  <a:srgbClr val="E1E4E8"/>
                </a:solidFill>
                <a:latin typeface="Roboto"/>
                <a:ea typeface="Roboto"/>
                <a:cs typeface="Roboto"/>
                <a:sym typeface="Roboto"/>
              </a:rPr>
              <a:t>, </a:t>
            </a:r>
            <a:r>
              <a:rPr lang="en" sz="600">
                <a:solidFill>
                  <a:srgbClr val="79B8FF"/>
                </a:solidFill>
                <a:latin typeface="Roboto"/>
                <a:ea typeface="Roboto"/>
                <a:cs typeface="Roboto"/>
                <a:sym typeface="Roboto"/>
              </a:rPr>
              <a:t>8</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B392F0"/>
                </a:solidFill>
                <a:latin typeface="Roboto"/>
                <a:ea typeface="Roboto"/>
                <a:cs typeface="Roboto"/>
                <a:sym typeface="Roboto"/>
              </a:rPr>
              <a:t>sns</a:t>
            </a:r>
            <a:r>
              <a:rPr lang="en" sz="600">
                <a:solidFill>
                  <a:srgbClr val="E1E4E8"/>
                </a:solidFill>
                <a:latin typeface="Roboto"/>
                <a:ea typeface="Roboto"/>
                <a:cs typeface="Roboto"/>
                <a:sym typeface="Roboto"/>
              </a:rPr>
              <a:t>.</a:t>
            </a:r>
            <a:r>
              <a:rPr lang="en" sz="600">
                <a:solidFill>
                  <a:srgbClr val="B392F0"/>
                </a:solidFill>
                <a:latin typeface="Roboto"/>
                <a:ea typeface="Roboto"/>
                <a:cs typeface="Roboto"/>
                <a:sym typeface="Roboto"/>
              </a:rPr>
              <a:t>heatmap</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conf_matrix,</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FFAB70"/>
                </a:solidFill>
                <a:latin typeface="Roboto"/>
                <a:ea typeface="Roboto"/>
                <a:cs typeface="Roboto"/>
                <a:sym typeface="Roboto"/>
              </a:rPr>
              <a:t>annot</a:t>
            </a:r>
            <a:r>
              <a:rPr lang="en" sz="600">
                <a:solidFill>
                  <a:srgbClr val="F97583"/>
                </a:solidFill>
                <a:latin typeface="Roboto"/>
                <a:ea typeface="Roboto"/>
                <a:cs typeface="Roboto"/>
                <a:sym typeface="Roboto"/>
              </a:rPr>
              <a:t>=</a:t>
            </a:r>
            <a:r>
              <a:rPr lang="en" sz="600">
                <a:solidFill>
                  <a:srgbClr val="79B8FF"/>
                </a:solidFill>
                <a:latin typeface="Roboto"/>
                <a:ea typeface="Roboto"/>
                <a:cs typeface="Roboto"/>
                <a:sym typeface="Roboto"/>
              </a:rPr>
              <a:t>True</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FFAB70"/>
                </a:solidFill>
                <a:latin typeface="Roboto"/>
                <a:ea typeface="Roboto"/>
                <a:cs typeface="Roboto"/>
                <a:sym typeface="Roboto"/>
              </a:rPr>
              <a:t>fmt</a:t>
            </a:r>
            <a:r>
              <a:rPr lang="en" sz="600">
                <a:solidFill>
                  <a:srgbClr val="F97583"/>
                </a:solidFill>
                <a:latin typeface="Roboto"/>
                <a:ea typeface="Roboto"/>
                <a:cs typeface="Roboto"/>
                <a:sym typeface="Roboto"/>
              </a:rPr>
              <a:t>=</a:t>
            </a:r>
            <a:r>
              <a:rPr lang="en" sz="600">
                <a:solidFill>
                  <a:srgbClr val="9ECBFF"/>
                </a:solidFill>
                <a:latin typeface="Roboto"/>
                <a:ea typeface="Roboto"/>
                <a:cs typeface="Roboto"/>
                <a:sym typeface="Roboto"/>
              </a:rPr>
              <a:t>"d"</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FFAB70"/>
                </a:solidFill>
                <a:latin typeface="Roboto"/>
                <a:ea typeface="Roboto"/>
                <a:cs typeface="Roboto"/>
                <a:sym typeface="Roboto"/>
              </a:rPr>
              <a:t>cmap</a:t>
            </a:r>
            <a:r>
              <a:rPr lang="en" sz="600">
                <a:solidFill>
                  <a:srgbClr val="F97583"/>
                </a:solidFill>
                <a:latin typeface="Roboto"/>
                <a:ea typeface="Roboto"/>
                <a:cs typeface="Roboto"/>
                <a:sym typeface="Roboto"/>
              </a:rPr>
              <a:t>=</a:t>
            </a:r>
            <a:r>
              <a:rPr lang="en" sz="600">
                <a:solidFill>
                  <a:srgbClr val="9ECBFF"/>
                </a:solidFill>
                <a:latin typeface="Roboto"/>
                <a:ea typeface="Roboto"/>
                <a:cs typeface="Roboto"/>
                <a:sym typeface="Roboto"/>
              </a:rPr>
              <a:t>"Blues"</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FFAB70"/>
                </a:solidFill>
                <a:latin typeface="Roboto"/>
                <a:ea typeface="Roboto"/>
                <a:cs typeface="Roboto"/>
                <a:sym typeface="Roboto"/>
              </a:rPr>
              <a:t>xticklabels</a:t>
            </a:r>
            <a:r>
              <a:rPr lang="en" sz="600">
                <a:solidFill>
                  <a:srgbClr val="F97583"/>
                </a:solidFill>
                <a:latin typeface="Roboto"/>
                <a:ea typeface="Roboto"/>
                <a:cs typeface="Roboto"/>
                <a:sym typeface="Roboto"/>
              </a:rPr>
              <a:t>=</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"Pastry"</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"Z_Scratch"</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"K_Scatch"</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"Stains"</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"Dirtiness"</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"Bumps"</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"Other_Faults"</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FFAB70"/>
                </a:solidFill>
                <a:latin typeface="Roboto"/>
                <a:ea typeface="Roboto"/>
                <a:cs typeface="Roboto"/>
                <a:sym typeface="Roboto"/>
              </a:rPr>
              <a:t>yticklabels</a:t>
            </a:r>
            <a:r>
              <a:rPr lang="en" sz="600">
                <a:solidFill>
                  <a:srgbClr val="F97583"/>
                </a:solidFill>
                <a:latin typeface="Roboto"/>
                <a:ea typeface="Roboto"/>
                <a:cs typeface="Roboto"/>
                <a:sym typeface="Roboto"/>
              </a:rPr>
              <a:t>=</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"Pastry"</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"Z_Scratch"</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"K_Scatch"</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"Stains"</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"Dirtiness"</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"Bumps"</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r>
              <a:rPr lang="en" sz="600">
                <a:solidFill>
                  <a:srgbClr val="9ECBFF"/>
                </a:solidFill>
                <a:latin typeface="Roboto"/>
                <a:ea typeface="Roboto"/>
                <a:cs typeface="Roboto"/>
                <a:sym typeface="Roboto"/>
              </a:rPr>
              <a:t>"Other_Faults"</a:t>
            </a:r>
            <a:r>
              <a:rPr lang="en" sz="600">
                <a:solidFill>
                  <a:srgbClr val="E1E4E8"/>
                </a:solidFill>
                <a:latin typeface="Roboto"/>
                <a:ea typeface="Roboto"/>
                <a:cs typeface="Roboto"/>
                <a:sym typeface="Roboto"/>
              </a:rPr>
              <a:t>,</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600">
                <a:solidFill>
                  <a:srgbClr val="E1E4E8"/>
                </a:solidFill>
                <a:latin typeface="Roboto"/>
                <a:ea typeface="Roboto"/>
                <a:cs typeface="Roboto"/>
                <a:sym typeface="Roboto"/>
              </a:rPr>
              <a:t>    )</a:t>
            </a:r>
            <a:endParaRPr sz="6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600">
              <a:solidFill>
                <a:srgbClr val="E1E4E8"/>
              </a:solidFill>
              <a:latin typeface="Roboto"/>
              <a:ea typeface="Roboto"/>
              <a:cs typeface="Roboto"/>
              <a:sym typeface="Roboto"/>
            </a:endParaRPr>
          </a:p>
        </p:txBody>
      </p:sp>
      <p:sp>
        <p:nvSpPr>
          <p:cNvPr id="561" name="Google Shape;561;p52"/>
          <p:cNvSpPr txBox="1">
            <a:spLocks noGrp="1"/>
          </p:cNvSpPr>
          <p:nvPr>
            <p:ph type="subTitle" idx="1"/>
          </p:nvPr>
        </p:nvSpPr>
        <p:spPr>
          <a:xfrm>
            <a:off x="2703000" y="1578875"/>
            <a:ext cx="2703000" cy="35241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plt</a:t>
            </a:r>
            <a:r>
              <a:rPr lang="en" sz="900">
                <a:solidFill>
                  <a:srgbClr val="E1E4E8"/>
                </a:solidFill>
                <a:latin typeface="Roboto"/>
                <a:ea typeface="Roboto"/>
                <a:cs typeface="Roboto"/>
                <a:sym typeface="Roboto"/>
              </a:rPr>
              <a:t>.</a:t>
            </a:r>
            <a:r>
              <a:rPr lang="en" sz="900">
                <a:solidFill>
                  <a:srgbClr val="B392F0"/>
                </a:solidFill>
                <a:latin typeface="Roboto"/>
                <a:ea typeface="Roboto"/>
                <a:cs typeface="Roboto"/>
                <a:sym typeface="Roboto"/>
              </a:rPr>
              <a:t>title</a:t>
            </a:r>
            <a:r>
              <a:rPr lang="en" sz="900">
                <a:solidFill>
                  <a:srgbClr val="E1E4E8"/>
                </a:solidFill>
                <a:latin typeface="Roboto"/>
                <a:ea typeface="Roboto"/>
                <a:cs typeface="Roboto"/>
                <a:sym typeface="Roboto"/>
              </a:rPr>
              <a:t>(</a:t>
            </a:r>
            <a:r>
              <a:rPr lang="en" sz="900">
                <a:solidFill>
                  <a:srgbClr val="9ECBFF"/>
                </a:solidFill>
                <a:latin typeface="Roboto"/>
                <a:ea typeface="Roboto"/>
                <a:cs typeface="Roboto"/>
                <a:sym typeface="Roboto"/>
              </a:rPr>
              <a:t>"Confusion Matrix"</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plt</a:t>
            </a:r>
            <a:r>
              <a:rPr lang="en" sz="900">
                <a:solidFill>
                  <a:srgbClr val="E1E4E8"/>
                </a:solidFill>
                <a:latin typeface="Roboto"/>
                <a:ea typeface="Roboto"/>
                <a:cs typeface="Roboto"/>
                <a:sym typeface="Roboto"/>
              </a:rPr>
              <a:t>.</a:t>
            </a:r>
            <a:r>
              <a:rPr lang="en" sz="900">
                <a:solidFill>
                  <a:srgbClr val="B392F0"/>
                </a:solidFill>
                <a:latin typeface="Roboto"/>
                <a:ea typeface="Roboto"/>
                <a:cs typeface="Roboto"/>
                <a:sym typeface="Roboto"/>
              </a:rPr>
              <a:t>xlabel</a:t>
            </a:r>
            <a:r>
              <a:rPr lang="en" sz="900">
                <a:solidFill>
                  <a:srgbClr val="E1E4E8"/>
                </a:solidFill>
                <a:latin typeface="Roboto"/>
                <a:ea typeface="Roboto"/>
                <a:cs typeface="Roboto"/>
                <a:sym typeface="Roboto"/>
              </a:rPr>
              <a:t>(</a:t>
            </a:r>
            <a:r>
              <a:rPr lang="en" sz="900">
                <a:solidFill>
                  <a:srgbClr val="9ECBFF"/>
                </a:solidFill>
                <a:latin typeface="Roboto"/>
                <a:ea typeface="Roboto"/>
                <a:cs typeface="Roboto"/>
                <a:sym typeface="Roboto"/>
              </a:rPr>
              <a:t>"Predicted"</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plt</a:t>
            </a:r>
            <a:r>
              <a:rPr lang="en" sz="900">
                <a:solidFill>
                  <a:srgbClr val="E1E4E8"/>
                </a:solidFill>
                <a:latin typeface="Roboto"/>
                <a:ea typeface="Roboto"/>
                <a:cs typeface="Roboto"/>
                <a:sym typeface="Roboto"/>
              </a:rPr>
              <a:t>.</a:t>
            </a:r>
            <a:r>
              <a:rPr lang="en" sz="900">
                <a:solidFill>
                  <a:srgbClr val="B392F0"/>
                </a:solidFill>
                <a:latin typeface="Roboto"/>
                <a:ea typeface="Roboto"/>
                <a:cs typeface="Roboto"/>
                <a:sym typeface="Roboto"/>
              </a:rPr>
              <a:t>ylabel</a:t>
            </a:r>
            <a:r>
              <a:rPr lang="en" sz="900">
                <a:solidFill>
                  <a:srgbClr val="E1E4E8"/>
                </a:solidFill>
                <a:latin typeface="Roboto"/>
                <a:ea typeface="Roboto"/>
                <a:cs typeface="Roboto"/>
                <a:sym typeface="Roboto"/>
              </a:rPr>
              <a:t>(</a:t>
            </a:r>
            <a:r>
              <a:rPr lang="en" sz="900">
                <a:solidFill>
                  <a:srgbClr val="9ECBFF"/>
                </a:solidFill>
                <a:latin typeface="Roboto"/>
                <a:ea typeface="Roboto"/>
                <a:cs typeface="Roboto"/>
                <a:sym typeface="Roboto"/>
              </a:rPr>
              <a:t>"Actual"</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B392F0"/>
                </a:solidFill>
                <a:latin typeface="Roboto"/>
                <a:ea typeface="Roboto"/>
                <a:cs typeface="Roboto"/>
                <a:sym typeface="Roboto"/>
              </a:rPr>
              <a:t>plt</a:t>
            </a:r>
            <a:r>
              <a:rPr lang="en" sz="900">
                <a:solidFill>
                  <a:srgbClr val="E1E4E8"/>
                </a:solidFill>
                <a:latin typeface="Roboto"/>
                <a:ea typeface="Roboto"/>
                <a:cs typeface="Roboto"/>
                <a:sym typeface="Roboto"/>
              </a:rPr>
              <a:t>.</a:t>
            </a:r>
            <a:r>
              <a:rPr lang="en" sz="900">
                <a:solidFill>
                  <a:srgbClr val="B392F0"/>
                </a:solidFill>
                <a:latin typeface="Roboto"/>
                <a:ea typeface="Roboto"/>
                <a:cs typeface="Roboto"/>
                <a:sym typeface="Roboto"/>
              </a:rPr>
              <a:t>show</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6A737D"/>
                </a:solidFill>
                <a:latin typeface="Roboto"/>
                <a:ea typeface="Roboto"/>
                <a:cs typeface="Roboto"/>
                <a:sym typeface="Roboto"/>
              </a:rPr>
              <a:t># Track the best configuration</a:t>
            </a:r>
            <a:endParaRPr sz="900">
              <a:solidFill>
                <a:srgbClr val="6A737D"/>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F97583"/>
                </a:solidFill>
                <a:latin typeface="Roboto"/>
                <a:ea typeface="Roboto"/>
                <a:cs typeface="Roboto"/>
                <a:sym typeface="Roboto"/>
              </a:rPr>
              <a:t>if</a:t>
            </a:r>
            <a:r>
              <a:rPr lang="en" sz="900">
                <a:solidFill>
                  <a:srgbClr val="E1E4E8"/>
                </a:solidFill>
                <a:latin typeface="Roboto"/>
                <a:ea typeface="Roboto"/>
                <a:cs typeface="Roboto"/>
                <a:sym typeface="Roboto"/>
              </a:rPr>
              <a:t> accuracy </a:t>
            </a:r>
            <a:r>
              <a:rPr lang="en" sz="900">
                <a:solidFill>
                  <a:srgbClr val="F97583"/>
                </a:solidFill>
                <a:latin typeface="Roboto"/>
                <a:ea typeface="Roboto"/>
                <a:cs typeface="Roboto"/>
                <a:sym typeface="Roboto"/>
              </a:rPr>
              <a:t>&gt;</a:t>
            </a:r>
            <a:r>
              <a:rPr lang="en" sz="900">
                <a:solidFill>
                  <a:srgbClr val="E1E4E8"/>
                </a:solidFill>
                <a:latin typeface="Roboto"/>
                <a:ea typeface="Roboto"/>
                <a:cs typeface="Roboto"/>
                <a:sym typeface="Roboto"/>
              </a:rPr>
              <a:t> best_accuracy:</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best_accuracy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accuracy</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best_params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(hidden_size, dropout_rate, learning_rate)</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B392F0"/>
                </a:solidFill>
                <a:latin typeface="Roboto"/>
                <a:ea typeface="Roboto"/>
                <a:cs typeface="Roboto"/>
                <a:sym typeface="Roboto"/>
              </a:rPr>
              <a:t>print</a:t>
            </a:r>
            <a:r>
              <a:rPr lang="en" sz="900">
                <a:solidFill>
                  <a:srgbClr val="E1E4E8"/>
                </a:solidFill>
                <a:latin typeface="Roboto"/>
                <a:ea typeface="Roboto"/>
                <a:cs typeface="Roboto"/>
                <a:sym typeface="Roboto"/>
              </a:rPr>
              <a:t>(</a:t>
            </a:r>
            <a:endParaRPr sz="900">
              <a:solidFill>
                <a:srgbClr val="E1E4E8"/>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    </a:t>
            </a:r>
            <a:r>
              <a:rPr lang="en" sz="900">
                <a:solidFill>
                  <a:srgbClr val="F97583"/>
                </a:solidFill>
                <a:latin typeface="Roboto"/>
                <a:ea typeface="Roboto"/>
                <a:cs typeface="Roboto"/>
                <a:sym typeface="Roboto"/>
              </a:rPr>
              <a:t>f</a:t>
            </a:r>
            <a:r>
              <a:rPr lang="en" sz="900">
                <a:solidFill>
                  <a:srgbClr val="9ECBFF"/>
                </a:solidFill>
                <a:latin typeface="Roboto"/>
                <a:ea typeface="Roboto"/>
                <a:cs typeface="Roboto"/>
                <a:sym typeface="Roboto"/>
              </a:rPr>
              <a:t>"Best Accuracy: </a:t>
            </a:r>
            <a:r>
              <a:rPr lang="en" sz="900">
                <a:solidFill>
                  <a:srgbClr val="79B8FF"/>
                </a:solidFill>
                <a:latin typeface="Roboto"/>
                <a:ea typeface="Roboto"/>
                <a:cs typeface="Roboto"/>
                <a:sym typeface="Roboto"/>
              </a:rPr>
              <a:t>{</a:t>
            </a:r>
            <a:r>
              <a:rPr lang="en" sz="900">
                <a:solidFill>
                  <a:srgbClr val="E1E4E8"/>
                </a:solidFill>
                <a:latin typeface="Roboto"/>
                <a:ea typeface="Roboto"/>
                <a:cs typeface="Roboto"/>
                <a:sym typeface="Roboto"/>
              </a:rPr>
              <a:t>best_accuracy </a:t>
            </a:r>
            <a:r>
              <a:rPr lang="en" sz="900">
                <a:solidFill>
                  <a:srgbClr val="F97583"/>
                </a:solidFill>
                <a:latin typeface="Roboto"/>
                <a:ea typeface="Roboto"/>
                <a:cs typeface="Roboto"/>
                <a:sym typeface="Roboto"/>
              </a:rPr>
              <a:t>*</a:t>
            </a:r>
            <a:r>
              <a:rPr lang="en" sz="900">
                <a:solidFill>
                  <a:srgbClr val="E1E4E8"/>
                </a:solidFill>
                <a:latin typeface="Roboto"/>
                <a:ea typeface="Roboto"/>
                <a:cs typeface="Roboto"/>
                <a:sym typeface="Roboto"/>
              </a:rPr>
              <a:t> </a:t>
            </a:r>
            <a:r>
              <a:rPr lang="en" sz="900">
                <a:solidFill>
                  <a:srgbClr val="79B8FF"/>
                </a:solidFill>
                <a:latin typeface="Roboto"/>
                <a:ea typeface="Roboto"/>
                <a:cs typeface="Roboto"/>
                <a:sym typeface="Roboto"/>
              </a:rPr>
              <a:t>100</a:t>
            </a:r>
            <a:r>
              <a:rPr lang="en" sz="900">
                <a:solidFill>
                  <a:srgbClr val="F97583"/>
                </a:solidFill>
                <a:latin typeface="Roboto"/>
                <a:ea typeface="Roboto"/>
                <a:cs typeface="Roboto"/>
                <a:sym typeface="Roboto"/>
              </a:rPr>
              <a:t>:.2f</a:t>
            </a:r>
            <a:r>
              <a:rPr lang="en" sz="900">
                <a:solidFill>
                  <a:srgbClr val="79B8FF"/>
                </a:solidFill>
                <a:latin typeface="Roboto"/>
                <a:ea typeface="Roboto"/>
                <a:cs typeface="Roboto"/>
                <a:sym typeface="Roboto"/>
              </a:rPr>
              <a:t>}</a:t>
            </a:r>
            <a:r>
              <a:rPr lang="en" sz="900">
                <a:solidFill>
                  <a:srgbClr val="9ECBFF"/>
                </a:solidFill>
                <a:latin typeface="Roboto"/>
                <a:ea typeface="Roboto"/>
                <a:cs typeface="Roboto"/>
                <a:sym typeface="Roboto"/>
              </a:rPr>
              <a:t>% with params: Hidden Size=</a:t>
            </a:r>
            <a:r>
              <a:rPr lang="en" sz="900">
                <a:solidFill>
                  <a:srgbClr val="79B8FF"/>
                </a:solidFill>
                <a:latin typeface="Roboto"/>
                <a:ea typeface="Roboto"/>
                <a:cs typeface="Roboto"/>
                <a:sym typeface="Roboto"/>
              </a:rPr>
              <a:t>{</a:t>
            </a:r>
            <a:r>
              <a:rPr lang="en" sz="900">
                <a:solidFill>
                  <a:srgbClr val="E1E4E8"/>
                </a:solidFill>
                <a:latin typeface="Roboto"/>
                <a:ea typeface="Roboto"/>
                <a:cs typeface="Roboto"/>
                <a:sym typeface="Roboto"/>
              </a:rPr>
              <a:t>best_params[</a:t>
            </a:r>
            <a:r>
              <a:rPr lang="en" sz="900">
                <a:solidFill>
                  <a:srgbClr val="79B8FF"/>
                </a:solidFill>
                <a:latin typeface="Roboto"/>
                <a:ea typeface="Roboto"/>
                <a:cs typeface="Roboto"/>
                <a:sym typeface="Roboto"/>
              </a:rPr>
              <a:t>0</a:t>
            </a:r>
            <a:r>
              <a:rPr lang="en" sz="900">
                <a:solidFill>
                  <a:srgbClr val="E1E4E8"/>
                </a:solidFill>
                <a:latin typeface="Roboto"/>
                <a:ea typeface="Roboto"/>
                <a:cs typeface="Roboto"/>
                <a:sym typeface="Roboto"/>
              </a:rPr>
              <a:t>]</a:t>
            </a:r>
            <a:r>
              <a:rPr lang="en" sz="900">
                <a:solidFill>
                  <a:srgbClr val="79B8FF"/>
                </a:solidFill>
                <a:latin typeface="Roboto"/>
                <a:ea typeface="Roboto"/>
                <a:cs typeface="Roboto"/>
                <a:sym typeface="Roboto"/>
              </a:rPr>
              <a:t>}</a:t>
            </a:r>
            <a:r>
              <a:rPr lang="en" sz="900">
                <a:solidFill>
                  <a:srgbClr val="9ECBFF"/>
                </a:solidFill>
                <a:latin typeface="Roboto"/>
                <a:ea typeface="Roboto"/>
                <a:cs typeface="Roboto"/>
                <a:sym typeface="Roboto"/>
              </a:rPr>
              <a:t>, Dropout=</a:t>
            </a:r>
            <a:r>
              <a:rPr lang="en" sz="900">
                <a:solidFill>
                  <a:srgbClr val="79B8FF"/>
                </a:solidFill>
                <a:latin typeface="Roboto"/>
                <a:ea typeface="Roboto"/>
                <a:cs typeface="Roboto"/>
                <a:sym typeface="Roboto"/>
              </a:rPr>
              <a:t>{</a:t>
            </a:r>
            <a:r>
              <a:rPr lang="en" sz="900">
                <a:solidFill>
                  <a:srgbClr val="E1E4E8"/>
                </a:solidFill>
                <a:latin typeface="Roboto"/>
                <a:ea typeface="Roboto"/>
                <a:cs typeface="Roboto"/>
                <a:sym typeface="Roboto"/>
              </a:rPr>
              <a:t>best_params[</a:t>
            </a:r>
            <a:r>
              <a:rPr lang="en" sz="900">
                <a:solidFill>
                  <a:srgbClr val="79B8FF"/>
                </a:solidFill>
                <a:latin typeface="Roboto"/>
                <a:ea typeface="Roboto"/>
                <a:cs typeface="Roboto"/>
                <a:sym typeface="Roboto"/>
              </a:rPr>
              <a:t>1</a:t>
            </a:r>
            <a:r>
              <a:rPr lang="en" sz="900">
                <a:solidFill>
                  <a:srgbClr val="E1E4E8"/>
                </a:solidFill>
                <a:latin typeface="Roboto"/>
                <a:ea typeface="Roboto"/>
                <a:cs typeface="Roboto"/>
                <a:sym typeface="Roboto"/>
              </a:rPr>
              <a:t>]</a:t>
            </a:r>
            <a:r>
              <a:rPr lang="en" sz="900">
                <a:solidFill>
                  <a:srgbClr val="79B8FF"/>
                </a:solidFill>
                <a:latin typeface="Roboto"/>
                <a:ea typeface="Roboto"/>
                <a:cs typeface="Roboto"/>
                <a:sym typeface="Roboto"/>
              </a:rPr>
              <a:t>}</a:t>
            </a:r>
            <a:r>
              <a:rPr lang="en" sz="900">
                <a:solidFill>
                  <a:srgbClr val="9ECBFF"/>
                </a:solidFill>
                <a:latin typeface="Roboto"/>
                <a:ea typeface="Roboto"/>
                <a:cs typeface="Roboto"/>
                <a:sym typeface="Roboto"/>
              </a:rPr>
              <a:t>, LR=</a:t>
            </a:r>
            <a:r>
              <a:rPr lang="en" sz="900">
                <a:solidFill>
                  <a:srgbClr val="79B8FF"/>
                </a:solidFill>
                <a:latin typeface="Roboto"/>
                <a:ea typeface="Roboto"/>
                <a:cs typeface="Roboto"/>
                <a:sym typeface="Roboto"/>
              </a:rPr>
              <a:t>{</a:t>
            </a:r>
            <a:r>
              <a:rPr lang="en" sz="900">
                <a:solidFill>
                  <a:srgbClr val="E1E4E8"/>
                </a:solidFill>
                <a:latin typeface="Roboto"/>
                <a:ea typeface="Roboto"/>
                <a:cs typeface="Roboto"/>
                <a:sym typeface="Roboto"/>
              </a:rPr>
              <a:t>best_params[</a:t>
            </a:r>
            <a:r>
              <a:rPr lang="en" sz="900">
                <a:solidFill>
                  <a:srgbClr val="79B8FF"/>
                </a:solidFill>
                <a:latin typeface="Roboto"/>
                <a:ea typeface="Roboto"/>
                <a:cs typeface="Roboto"/>
                <a:sym typeface="Roboto"/>
              </a:rPr>
              <a:t>2</a:t>
            </a:r>
            <a:r>
              <a:rPr lang="en" sz="900">
                <a:solidFill>
                  <a:srgbClr val="E1E4E8"/>
                </a:solidFill>
                <a:latin typeface="Roboto"/>
                <a:ea typeface="Roboto"/>
                <a:cs typeface="Roboto"/>
                <a:sym typeface="Roboto"/>
              </a:rPr>
              <a:t>]</a:t>
            </a:r>
            <a:r>
              <a:rPr lang="en" sz="900">
                <a:solidFill>
                  <a:srgbClr val="79B8FF"/>
                </a:solidFill>
                <a:latin typeface="Roboto"/>
                <a:ea typeface="Roboto"/>
                <a:cs typeface="Roboto"/>
                <a:sym typeface="Roboto"/>
              </a:rPr>
              <a:t>}</a:t>
            </a:r>
            <a:r>
              <a:rPr lang="en" sz="900">
                <a:solidFill>
                  <a:srgbClr val="9ECBFF"/>
                </a:solidFill>
                <a:latin typeface="Roboto"/>
                <a:ea typeface="Roboto"/>
                <a:cs typeface="Roboto"/>
                <a:sym typeface="Roboto"/>
              </a:rPr>
              <a:t>"</a:t>
            </a:r>
            <a:endParaRPr sz="900">
              <a:solidFill>
                <a:srgbClr val="9ECBFF"/>
              </a:solidFill>
              <a:latin typeface="Roboto"/>
              <a:ea typeface="Roboto"/>
              <a:cs typeface="Roboto"/>
              <a:sym typeface="Roboto"/>
            </a:endParaRPr>
          </a:p>
          <a:p>
            <a:pPr marL="0" lvl="0" indent="0" algn="l" rtl="0">
              <a:lnSpc>
                <a:spcPct val="130434"/>
              </a:lnSpc>
              <a:spcBef>
                <a:spcPts val="0"/>
              </a:spcBef>
              <a:spcAft>
                <a:spcPts val="0"/>
              </a:spcAft>
              <a:buNone/>
            </a:pPr>
            <a:r>
              <a:rPr lang="en" sz="900">
                <a:solidFill>
                  <a:srgbClr val="E1E4E8"/>
                </a:solidFill>
                <a:latin typeface="Roboto"/>
                <a:ea typeface="Roboto"/>
                <a:cs typeface="Roboto"/>
                <a:sym typeface="Roboto"/>
              </a:rPr>
              <a:t>)</a:t>
            </a:r>
            <a:endParaRPr sz="900">
              <a:solidFill>
                <a:srgbClr val="F97583"/>
              </a:solidFill>
              <a:latin typeface="Roboto"/>
              <a:ea typeface="Roboto"/>
              <a:cs typeface="Roboto"/>
              <a:sym typeface="Roboto"/>
            </a:endParaRPr>
          </a:p>
          <a:p>
            <a:pPr marL="0" lvl="0" indent="0" algn="l" rtl="0">
              <a:spcBef>
                <a:spcPts val="0"/>
              </a:spcBef>
              <a:spcAft>
                <a:spcPts val="0"/>
              </a:spcAft>
              <a:buNone/>
            </a:pPr>
            <a:endParaRPr sz="900">
              <a:solidFill>
                <a:srgbClr val="6A737D"/>
              </a:solidFill>
              <a:latin typeface="Roboto"/>
              <a:ea typeface="Roboto"/>
              <a:cs typeface="Roboto"/>
              <a:sym typeface="Roboto"/>
            </a:endParaRPr>
          </a:p>
        </p:txBody>
      </p:sp>
      <p:sp>
        <p:nvSpPr>
          <p:cNvPr id="562" name="Google Shape;562;p52"/>
          <p:cNvSpPr txBox="1">
            <a:spLocks noGrp="1"/>
          </p:cNvSpPr>
          <p:nvPr>
            <p:ph type="subTitle" idx="1"/>
          </p:nvPr>
        </p:nvSpPr>
        <p:spPr>
          <a:xfrm>
            <a:off x="73850" y="1092100"/>
            <a:ext cx="3947100" cy="405000"/>
          </a:xfrm>
          <a:prstGeom prst="rect">
            <a:avLst/>
          </a:prstGeom>
        </p:spPr>
        <p:txBody>
          <a:bodyPr spcFirstLastPara="1" wrap="square" lIns="91425" tIns="91425" rIns="91425" bIns="91425" anchor="t" anchorCtr="0">
            <a:noAutofit/>
          </a:bodyPr>
          <a:lstStyle/>
          <a:p>
            <a:pPr marL="0" lvl="0" indent="0" algn="l" rtl="0">
              <a:lnSpc>
                <a:spcPct val="130434"/>
              </a:lnSpc>
              <a:spcBef>
                <a:spcPts val="0"/>
              </a:spcBef>
              <a:spcAft>
                <a:spcPts val="0"/>
              </a:spcAft>
              <a:buNone/>
            </a:pPr>
            <a:r>
              <a:rPr lang="en" sz="1000">
                <a:latin typeface="Courier New"/>
                <a:ea typeface="Courier New"/>
                <a:cs typeface="Courier New"/>
                <a:sym typeface="Courier New"/>
              </a:rPr>
              <a:t>quality-methods-project-TL.ipynb</a:t>
            </a:r>
            <a:endParaRPr sz="1000">
              <a:latin typeface="Courier New"/>
              <a:ea typeface="Courier New"/>
              <a:cs typeface="Courier New"/>
              <a:sym typeface="Courier New"/>
            </a:endParaRPr>
          </a:p>
          <a:p>
            <a:pPr marL="0" lvl="0" indent="0" algn="l" rtl="0">
              <a:lnSpc>
                <a:spcPct val="130434"/>
              </a:lnSpc>
              <a:spcBef>
                <a:spcPts val="0"/>
              </a:spcBef>
              <a:spcAft>
                <a:spcPts val="0"/>
              </a:spcAft>
              <a:buNone/>
            </a:pPr>
            <a:endParaRPr sz="1000">
              <a:latin typeface="Courier New"/>
              <a:ea typeface="Courier New"/>
              <a:cs typeface="Courier New"/>
              <a:sym typeface="Courier New"/>
            </a:endParaRPr>
          </a:p>
          <a:p>
            <a:pPr marL="0" lvl="0" indent="0" algn="l" rtl="0">
              <a:spcBef>
                <a:spcPts val="0"/>
              </a:spcBef>
              <a:spcAft>
                <a:spcPts val="0"/>
              </a:spcAft>
              <a:buNone/>
            </a:pPr>
            <a:endParaRPr sz="1000">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3"/>
          <p:cNvSpPr txBox="1">
            <a:spLocks noGrp="1"/>
          </p:cNvSpPr>
          <p:nvPr>
            <p:ph type="ctrTitle"/>
          </p:nvPr>
        </p:nvSpPr>
        <p:spPr>
          <a:xfrm>
            <a:off x="114325" y="160667"/>
            <a:ext cx="3095400" cy="668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References</a:t>
            </a:r>
            <a:endParaRPr/>
          </a:p>
        </p:txBody>
      </p:sp>
      <p:sp>
        <p:nvSpPr>
          <p:cNvPr id="568" name="Google Shape;568;p53"/>
          <p:cNvSpPr txBox="1">
            <a:spLocks noGrp="1"/>
          </p:cNvSpPr>
          <p:nvPr>
            <p:ph type="subTitle" idx="1"/>
          </p:nvPr>
        </p:nvSpPr>
        <p:spPr>
          <a:xfrm>
            <a:off x="114325" y="1068475"/>
            <a:ext cx="5481300" cy="361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00" b="1">
                <a:solidFill>
                  <a:srgbClr val="000000"/>
                </a:solidFill>
                <a:latin typeface="Arial"/>
                <a:ea typeface="Arial"/>
                <a:cs typeface="Arial"/>
                <a:sym typeface="Arial"/>
              </a:rPr>
              <a:t>Dua, D., &amp; Graff, C. (2019). UCI Machine Learning Repository SteelPlatesFaultsDataSetSteel Plates Faults Data SetSteelPlatesFaultsDataSet.</a:t>
            </a:r>
            <a:r>
              <a:rPr lang="en" sz="1100">
                <a:solidFill>
                  <a:srgbClr val="000000"/>
                </a:solidFill>
                <a:latin typeface="Arial"/>
                <a:ea typeface="Arial"/>
                <a:cs typeface="Arial"/>
                <a:sym typeface="Arial"/>
              </a:rPr>
              <a:t> Irvine, CA: University of California, School of Information and Computer Science.</a:t>
            </a:r>
            <a:r>
              <a:rPr lang="en" sz="1100">
                <a:solidFill>
                  <a:srgbClr val="000000"/>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 sz="1100" u="sng">
                <a:solidFill>
                  <a:schemeClr val="hlink"/>
                </a:solidFill>
                <a:latin typeface="Arial"/>
                <a:ea typeface="Arial"/>
                <a:cs typeface="Arial"/>
                <a:sym typeface="Arial"/>
                <a:hlinkClick r:id="rId3"/>
              </a:rPr>
              <a:t>https://archive.ics.uci.edu/dataset/198/steel+plates+faults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7"/>
          <p:cNvSpPr txBox="1"/>
          <p:nvPr/>
        </p:nvSpPr>
        <p:spPr>
          <a:xfrm>
            <a:off x="366400" y="380500"/>
            <a:ext cx="7398300" cy="16557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b="1"/>
              <a:t>Hot Rolling:</a:t>
            </a:r>
            <a:endParaRPr sz="1700" b="1"/>
          </a:p>
          <a:p>
            <a:pPr marL="0" lvl="0" indent="0" algn="l" rtl="0">
              <a:spcBef>
                <a:spcPts val="0"/>
              </a:spcBef>
              <a:spcAft>
                <a:spcPts val="0"/>
              </a:spcAft>
              <a:buNone/>
            </a:pPr>
            <a:r>
              <a:rPr lang="en" sz="1700"/>
              <a:t>The slabs are then heated to high temperatures (generally 1000-1250°C) and fed into a rolling mill.</a:t>
            </a:r>
            <a:endParaRPr sz="1700"/>
          </a:p>
          <a:p>
            <a:pPr marL="0" lvl="0" indent="0" algn="l" rtl="0">
              <a:spcBef>
                <a:spcPts val="0"/>
              </a:spcBef>
              <a:spcAft>
                <a:spcPts val="0"/>
              </a:spcAft>
              <a:buNone/>
            </a:pPr>
            <a:r>
              <a:rPr lang="en" sz="1700"/>
              <a:t>The heated steel is passed through rollers to reduce the thickness and achieve the desired slab dimensions (length, width and thickness).</a:t>
            </a:r>
            <a:endParaRPr sz="1700"/>
          </a:p>
          <a:p>
            <a:pPr marL="0" lvl="0" indent="0" algn="l" rtl="0">
              <a:spcBef>
                <a:spcPts val="0"/>
              </a:spcBef>
              <a:spcAft>
                <a:spcPts val="0"/>
              </a:spcAft>
              <a:buNone/>
            </a:pPr>
            <a:endParaRPr sz="1700"/>
          </a:p>
        </p:txBody>
      </p:sp>
      <p:pic>
        <p:nvPicPr>
          <p:cNvPr id="306" name="Google Shape;306;p17"/>
          <p:cNvPicPr preferRelativeResize="0"/>
          <p:nvPr/>
        </p:nvPicPr>
        <p:blipFill>
          <a:blip r:embed="rId3">
            <a:alphaModFix/>
          </a:blip>
          <a:stretch>
            <a:fillRect/>
          </a:stretch>
        </p:blipFill>
        <p:spPr>
          <a:xfrm>
            <a:off x="791325" y="2110325"/>
            <a:ext cx="5892849" cy="2509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p:nvPr/>
        </p:nvSpPr>
        <p:spPr>
          <a:xfrm>
            <a:off x="413350" y="286550"/>
            <a:ext cx="7950000" cy="30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p>
          <a:p>
            <a:pPr marL="457200" lvl="0" indent="-336550" algn="l" rtl="0">
              <a:spcBef>
                <a:spcPts val="0"/>
              </a:spcBef>
              <a:spcAft>
                <a:spcPts val="0"/>
              </a:spcAft>
              <a:buSzPts val="1700"/>
              <a:buChar char="➢"/>
            </a:pPr>
            <a:r>
              <a:rPr lang="en" sz="1700" b="1"/>
              <a:t>Cooling and Normalizing:</a:t>
            </a:r>
            <a:endParaRPr sz="1700" b="1"/>
          </a:p>
          <a:p>
            <a:pPr marL="0" lvl="0" indent="0" algn="l" rtl="0">
              <a:spcBef>
                <a:spcPts val="0"/>
              </a:spcBef>
              <a:spcAft>
                <a:spcPts val="0"/>
              </a:spcAft>
              <a:buNone/>
            </a:pPr>
            <a:r>
              <a:rPr lang="en" sz="1700"/>
              <a:t>The steel slabs are gradually cooled to room temperature using air or water jets.</a:t>
            </a:r>
            <a:endParaRPr sz="1700"/>
          </a:p>
          <a:p>
            <a:pPr marL="0" lvl="0" indent="0" algn="l" rtl="0">
              <a:spcBef>
                <a:spcPts val="0"/>
              </a:spcBef>
              <a:spcAft>
                <a:spcPts val="0"/>
              </a:spcAft>
              <a:buNone/>
            </a:pPr>
            <a:r>
              <a:rPr lang="en" sz="1700"/>
              <a:t>In some cases, normalizing (heat treatment) is done to relieve internal stresses and improve the mechanical properties of the steel.</a:t>
            </a:r>
            <a:endParaRPr sz="1700"/>
          </a:p>
          <a:p>
            <a:pPr marL="0" lvl="0" indent="0" algn="l" rtl="0">
              <a:spcBef>
                <a:spcPts val="0"/>
              </a:spcBef>
              <a:spcAft>
                <a:spcPts val="0"/>
              </a:spcAft>
              <a:buNone/>
            </a:pPr>
            <a:endParaRPr sz="1700"/>
          </a:p>
          <a:p>
            <a:pPr marL="457200" lvl="0" indent="-336550" algn="l" rtl="0">
              <a:spcBef>
                <a:spcPts val="0"/>
              </a:spcBef>
              <a:spcAft>
                <a:spcPts val="0"/>
              </a:spcAft>
              <a:buSzPts val="1700"/>
              <a:buChar char="➢"/>
            </a:pPr>
            <a:r>
              <a:rPr lang="en" sz="1700" b="1"/>
              <a:t>Surface Treatment:</a:t>
            </a:r>
            <a:endParaRPr sz="1700" b="1"/>
          </a:p>
          <a:p>
            <a:pPr marL="0" lvl="0" indent="0" algn="l" rtl="0">
              <a:spcBef>
                <a:spcPts val="0"/>
              </a:spcBef>
              <a:spcAft>
                <a:spcPts val="0"/>
              </a:spcAft>
              <a:buNone/>
            </a:pPr>
            <a:r>
              <a:rPr lang="en" sz="1700"/>
              <a:t>The liquid slabs are cleaned to remove scale or contaminants using mechanical or chemical cleaning methods.</a:t>
            </a:r>
            <a:endParaRPr sz="1700"/>
          </a:p>
          <a:p>
            <a:pPr marL="0" lvl="0" indent="0" algn="l" rtl="0">
              <a:spcBef>
                <a:spcPts val="0"/>
              </a:spcBef>
              <a:spcAft>
                <a:spcPts val="0"/>
              </a:spcAft>
              <a:buNone/>
            </a:pPr>
            <a:r>
              <a:rPr lang="en" sz="1700"/>
              <a:t>Depending on the requirement, surface finishing (grinding, polishing) can be applied to improve aesthetics or smoothness.</a:t>
            </a: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700"/>
          </a:p>
          <a:p>
            <a:pPr marL="0" lvl="0" indent="0" algn="l" rtl="0">
              <a:spcBef>
                <a:spcPts val="0"/>
              </a:spcBef>
              <a:spcAft>
                <a:spcPts val="0"/>
              </a:spcAft>
              <a:buNone/>
            </a:pPr>
            <a:endParaRPr sz="1300">
              <a:solidFill>
                <a:schemeClr val="dk2"/>
              </a:solidFill>
              <a:latin typeface="Nunito"/>
              <a:ea typeface="Nunito"/>
              <a:cs typeface="Nunito"/>
              <a:sym typeface="Nunito"/>
            </a:endParaRPr>
          </a:p>
        </p:txBody>
      </p:sp>
      <p:pic>
        <p:nvPicPr>
          <p:cNvPr id="312" name="Google Shape;312;p18"/>
          <p:cNvPicPr preferRelativeResize="0"/>
          <p:nvPr/>
        </p:nvPicPr>
        <p:blipFill>
          <a:blip r:embed="rId3">
            <a:alphaModFix/>
          </a:blip>
          <a:stretch>
            <a:fillRect/>
          </a:stretch>
        </p:blipFill>
        <p:spPr>
          <a:xfrm>
            <a:off x="5819572" y="3268525"/>
            <a:ext cx="2768301" cy="1453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p:nvPr/>
        </p:nvSpPr>
        <p:spPr>
          <a:xfrm>
            <a:off x="307675" y="439200"/>
            <a:ext cx="5084700" cy="41688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b="1"/>
              <a:t>Cutting and Trimming:</a:t>
            </a:r>
            <a:endParaRPr sz="1700" b="1"/>
          </a:p>
          <a:p>
            <a:pPr marL="0" lvl="0" indent="0" algn="l" rtl="0">
              <a:spcBef>
                <a:spcPts val="0"/>
              </a:spcBef>
              <a:spcAft>
                <a:spcPts val="0"/>
              </a:spcAft>
              <a:buNone/>
            </a:pPr>
            <a:r>
              <a:rPr lang="en" sz="1700"/>
              <a:t>Steel sheets are cut to the desired size using automatic cutting machines (shears or plasma cutters).</a:t>
            </a:r>
            <a:endParaRPr sz="1700"/>
          </a:p>
          <a:p>
            <a:pPr marL="0" lvl="0" indent="0" algn="l" rtl="0">
              <a:spcBef>
                <a:spcPts val="0"/>
              </a:spcBef>
              <a:spcAft>
                <a:spcPts val="0"/>
              </a:spcAft>
              <a:buNone/>
            </a:pPr>
            <a:endParaRPr sz="1700"/>
          </a:p>
          <a:p>
            <a:pPr marL="457200" lvl="0" indent="-336550" algn="l" rtl="0">
              <a:spcBef>
                <a:spcPts val="0"/>
              </a:spcBef>
              <a:spcAft>
                <a:spcPts val="0"/>
              </a:spcAft>
              <a:buSzPts val="1700"/>
              <a:buChar char="➢"/>
            </a:pPr>
            <a:r>
              <a:rPr lang="en" sz="1700" b="1"/>
              <a:t>Quality Control and Inspection:</a:t>
            </a:r>
            <a:endParaRPr sz="1700" b="1"/>
          </a:p>
          <a:p>
            <a:pPr marL="0" lvl="0" indent="0" algn="l" rtl="0">
              <a:spcBef>
                <a:spcPts val="0"/>
              </a:spcBef>
              <a:spcAft>
                <a:spcPts val="0"/>
              </a:spcAft>
              <a:buNone/>
            </a:pPr>
            <a:r>
              <a:rPr lang="en" sz="1700"/>
              <a:t>Mechanical tests are performed to ensure that the sheets meet the required specifications. For example, tensile strength, hardness, elongation</a:t>
            </a:r>
            <a:endParaRPr sz="1700"/>
          </a:p>
          <a:p>
            <a:pPr marL="0" lvl="0" indent="0" algn="l" rtl="0">
              <a:spcBef>
                <a:spcPts val="0"/>
              </a:spcBef>
              <a:spcAft>
                <a:spcPts val="0"/>
              </a:spcAft>
              <a:buNone/>
            </a:pPr>
            <a:endParaRPr sz="1700"/>
          </a:p>
          <a:p>
            <a:pPr marL="457200" lvl="0" indent="-336550" algn="l" rtl="0">
              <a:spcBef>
                <a:spcPts val="0"/>
              </a:spcBef>
              <a:spcAft>
                <a:spcPts val="0"/>
              </a:spcAft>
              <a:buSzPts val="1700"/>
              <a:buChar char="➢"/>
            </a:pPr>
            <a:r>
              <a:rPr lang="en" sz="1700" b="1"/>
              <a:t>Packing and Shipping:</a:t>
            </a:r>
            <a:endParaRPr sz="1700" b="1"/>
          </a:p>
          <a:p>
            <a:pPr marL="0" lvl="0" indent="0" algn="l" rtl="0">
              <a:spcBef>
                <a:spcPts val="0"/>
              </a:spcBef>
              <a:spcAft>
                <a:spcPts val="0"/>
              </a:spcAft>
              <a:buNone/>
            </a:pPr>
            <a:r>
              <a:rPr lang="en" sz="1700"/>
              <a:t>Finished steel sheets are securely packed and packaged.</a:t>
            </a:r>
            <a:endParaRPr sz="1700"/>
          </a:p>
          <a:p>
            <a:pPr marL="0" lvl="0" indent="0" algn="l" rtl="0">
              <a:spcBef>
                <a:spcPts val="0"/>
              </a:spcBef>
              <a:spcAft>
                <a:spcPts val="0"/>
              </a:spcAft>
              <a:buNone/>
            </a:pPr>
            <a:r>
              <a:rPr lang="en" sz="1700"/>
              <a:t>The sheets are then transported to customers or warehouses.</a:t>
            </a:r>
            <a:endParaRPr sz="1700"/>
          </a:p>
          <a:p>
            <a:pPr marL="0" lvl="0" indent="0" algn="l" rtl="0">
              <a:spcBef>
                <a:spcPts val="0"/>
              </a:spcBef>
              <a:spcAft>
                <a:spcPts val="0"/>
              </a:spcAft>
              <a:buNone/>
            </a:pPr>
            <a:endParaRPr sz="1300"/>
          </a:p>
          <a:p>
            <a:pPr marL="0" lvl="0" indent="0" algn="l" rtl="0">
              <a:spcBef>
                <a:spcPts val="0"/>
              </a:spcBef>
              <a:spcAft>
                <a:spcPts val="0"/>
              </a:spcAft>
              <a:buNone/>
            </a:pPr>
            <a:endParaRPr sz="13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0"/>
          <p:cNvSpPr txBox="1">
            <a:spLocks noGrp="1"/>
          </p:cNvSpPr>
          <p:nvPr>
            <p:ph type="subTitle" idx="1"/>
          </p:nvPr>
        </p:nvSpPr>
        <p:spPr>
          <a:xfrm>
            <a:off x="281750" y="340175"/>
            <a:ext cx="61656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Arial"/>
                <a:ea typeface="Arial"/>
                <a:cs typeface="Arial"/>
                <a:sym typeface="Arial"/>
              </a:rPr>
              <a:t>Key Product/Process Characteristics</a:t>
            </a:r>
            <a:endParaRPr sz="2400" b="1">
              <a:latin typeface="Arial"/>
              <a:ea typeface="Arial"/>
              <a:cs typeface="Arial"/>
              <a:sym typeface="Arial"/>
            </a:endParaRPr>
          </a:p>
        </p:txBody>
      </p:sp>
      <p:sp>
        <p:nvSpPr>
          <p:cNvPr id="323" name="Google Shape;323;p20"/>
          <p:cNvSpPr txBox="1"/>
          <p:nvPr/>
        </p:nvSpPr>
        <p:spPr>
          <a:xfrm>
            <a:off x="281750" y="2029950"/>
            <a:ext cx="4694400" cy="1842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Thickness</a:t>
            </a:r>
            <a:endParaRPr sz="1500"/>
          </a:p>
          <a:p>
            <a:pPr marL="457200" lvl="0" indent="-323850" algn="l" rtl="0">
              <a:spcBef>
                <a:spcPts val="0"/>
              </a:spcBef>
              <a:spcAft>
                <a:spcPts val="0"/>
              </a:spcAft>
              <a:buSzPts val="1500"/>
              <a:buChar char="●"/>
            </a:pPr>
            <a:r>
              <a:rPr lang="en" sz="1500"/>
              <a:t>Width and Length</a:t>
            </a:r>
            <a:endParaRPr sz="1500"/>
          </a:p>
          <a:p>
            <a:pPr marL="457200" lvl="0" indent="-323850" algn="l" rtl="0">
              <a:spcBef>
                <a:spcPts val="0"/>
              </a:spcBef>
              <a:spcAft>
                <a:spcPts val="0"/>
              </a:spcAft>
              <a:buSzPts val="1500"/>
              <a:buChar char="●"/>
            </a:pPr>
            <a:r>
              <a:rPr lang="en" sz="1500"/>
              <a:t>Tensile Strength</a:t>
            </a:r>
            <a:endParaRPr sz="1500"/>
          </a:p>
          <a:p>
            <a:pPr marL="457200" lvl="0" indent="-323850" algn="l" rtl="0">
              <a:spcBef>
                <a:spcPts val="0"/>
              </a:spcBef>
              <a:spcAft>
                <a:spcPts val="0"/>
              </a:spcAft>
              <a:buSzPts val="1500"/>
              <a:buChar char="●"/>
            </a:pPr>
            <a:r>
              <a:rPr lang="en" sz="1500"/>
              <a:t>Hardness</a:t>
            </a:r>
            <a:endParaRPr sz="1500"/>
          </a:p>
          <a:p>
            <a:pPr marL="457200" lvl="0" indent="-323850" algn="l" rtl="0">
              <a:spcBef>
                <a:spcPts val="0"/>
              </a:spcBef>
              <a:spcAft>
                <a:spcPts val="0"/>
              </a:spcAft>
              <a:buSzPts val="1500"/>
              <a:buChar char="●"/>
            </a:pPr>
            <a:r>
              <a:rPr lang="en" sz="1500"/>
              <a:t>Surface Finish</a:t>
            </a:r>
            <a:endParaRPr sz="1500"/>
          </a:p>
          <a:p>
            <a:pPr marL="457200" lvl="0" indent="-323850" algn="l" rtl="0">
              <a:spcBef>
                <a:spcPts val="0"/>
              </a:spcBef>
              <a:spcAft>
                <a:spcPts val="0"/>
              </a:spcAft>
              <a:buSzPts val="1500"/>
              <a:buChar char="●"/>
            </a:pPr>
            <a:r>
              <a:rPr lang="en" sz="1500"/>
              <a:t>Flatness</a:t>
            </a:r>
            <a:endParaRPr sz="1500"/>
          </a:p>
          <a:p>
            <a:pPr marL="457200" lvl="0" indent="-323850" algn="l" rtl="0">
              <a:spcBef>
                <a:spcPts val="0"/>
              </a:spcBef>
              <a:spcAft>
                <a:spcPts val="0"/>
              </a:spcAft>
              <a:buSzPts val="1500"/>
              <a:buChar char="●"/>
            </a:pPr>
            <a:r>
              <a:rPr lang="en" sz="1500"/>
              <a:t>Chemical Composition</a:t>
            </a:r>
            <a:endParaRPr sz="1500"/>
          </a:p>
          <a:p>
            <a:pPr marL="0" lvl="0" indent="0" algn="l" rtl="0">
              <a:spcBef>
                <a:spcPts val="0"/>
              </a:spcBef>
              <a:spcAft>
                <a:spcPts val="0"/>
              </a:spcAft>
              <a:buNone/>
            </a:pPr>
            <a:endParaRPr sz="1300">
              <a:solidFill>
                <a:schemeClr val="dk2"/>
              </a:solidFill>
              <a:latin typeface="Nunito"/>
              <a:ea typeface="Nunito"/>
              <a:cs typeface="Nunito"/>
              <a:sym typeface="Nunito"/>
            </a:endParaRPr>
          </a:p>
        </p:txBody>
      </p:sp>
      <p:pic>
        <p:nvPicPr>
          <p:cNvPr id="324" name="Google Shape;324;p20"/>
          <p:cNvPicPr preferRelativeResize="0"/>
          <p:nvPr/>
        </p:nvPicPr>
        <p:blipFill rotWithShape="1">
          <a:blip r:embed="rId3">
            <a:alphaModFix/>
          </a:blip>
          <a:srcRect b="6550"/>
          <a:stretch/>
        </p:blipFill>
        <p:spPr>
          <a:xfrm>
            <a:off x="5379350" y="1292550"/>
            <a:ext cx="3550410" cy="3317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1"/>
          <p:cNvSpPr txBox="1"/>
          <p:nvPr/>
        </p:nvSpPr>
        <p:spPr>
          <a:xfrm>
            <a:off x="0" y="2032000"/>
            <a:ext cx="9144000" cy="41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2"/>
              </a:solidFill>
              <a:latin typeface="Nunito"/>
              <a:ea typeface="Nunito"/>
              <a:cs typeface="Nunito"/>
              <a:sym typeface="Nunito"/>
            </a:endParaRPr>
          </a:p>
        </p:txBody>
      </p:sp>
      <p:sp>
        <p:nvSpPr>
          <p:cNvPr id="330" name="Google Shape;330;p21"/>
          <p:cNvSpPr txBox="1">
            <a:spLocks noGrp="1"/>
          </p:cNvSpPr>
          <p:nvPr>
            <p:ph type="subTitle" idx="1"/>
          </p:nvPr>
        </p:nvSpPr>
        <p:spPr>
          <a:xfrm>
            <a:off x="495650" y="514050"/>
            <a:ext cx="61656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Arial"/>
                <a:ea typeface="Arial"/>
                <a:cs typeface="Arial"/>
                <a:sym typeface="Arial"/>
              </a:rPr>
              <a:t>Key Control Characteristics</a:t>
            </a:r>
            <a:endParaRPr sz="2400">
              <a:latin typeface="Arial"/>
              <a:ea typeface="Arial"/>
              <a:cs typeface="Arial"/>
              <a:sym typeface="Arial"/>
            </a:endParaRPr>
          </a:p>
        </p:txBody>
      </p:sp>
      <p:sp>
        <p:nvSpPr>
          <p:cNvPr id="331" name="Google Shape;331;p21"/>
          <p:cNvSpPr txBox="1"/>
          <p:nvPr/>
        </p:nvSpPr>
        <p:spPr>
          <a:xfrm>
            <a:off x="495650" y="1209450"/>
            <a:ext cx="4215900" cy="2724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Nunito"/>
              <a:buChar char="●"/>
            </a:pPr>
            <a:r>
              <a:rPr lang="en" sz="1500">
                <a:latin typeface="Nunito"/>
                <a:ea typeface="Nunito"/>
                <a:cs typeface="Nunito"/>
                <a:sym typeface="Nunito"/>
              </a:rPr>
              <a:t>Temperature Control in Furnace</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 sz="1500">
                <a:latin typeface="Nunito"/>
                <a:ea typeface="Nunito"/>
                <a:cs typeface="Nunito"/>
                <a:sym typeface="Nunito"/>
              </a:rPr>
              <a:t>Rolling Pressure</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 sz="1500">
                <a:latin typeface="Nunito"/>
                <a:ea typeface="Nunito"/>
                <a:cs typeface="Nunito"/>
                <a:sym typeface="Nunito"/>
              </a:rPr>
              <a:t>Cooling Rate</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 sz="1500">
                <a:latin typeface="Nunito"/>
                <a:ea typeface="Nunito"/>
                <a:cs typeface="Nunito"/>
                <a:sym typeface="Nunito"/>
              </a:rPr>
              <a:t>Alloy Composition</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 sz="1500">
                <a:latin typeface="Nunito"/>
                <a:ea typeface="Nunito"/>
                <a:cs typeface="Nunito"/>
                <a:sym typeface="Nunito"/>
              </a:rPr>
              <a:t>Rolling Speed</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 sz="1500">
                <a:latin typeface="Nunito"/>
                <a:ea typeface="Nunito"/>
                <a:cs typeface="Nunito"/>
                <a:sym typeface="Nunito"/>
              </a:rPr>
              <a:t>Cutting Accuracy</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 sz="1500">
                <a:latin typeface="Nunito"/>
                <a:ea typeface="Nunito"/>
                <a:cs typeface="Nunito"/>
                <a:sym typeface="Nunito"/>
              </a:rPr>
              <a:t>Surface Finish Quality</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 sz="1500">
                <a:latin typeface="Nunito"/>
                <a:ea typeface="Nunito"/>
                <a:cs typeface="Nunito"/>
                <a:sym typeface="Nunito"/>
              </a:rPr>
              <a:t>Hardness Testing</a:t>
            </a:r>
            <a:endParaRPr sz="1500">
              <a:latin typeface="Nunito"/>
              <a:ea typeface="Nunito"/>
              <a:cs typeface="Nunito"/>
              <a:sym typeface="Nunito"/>
            </a:endParaRPr>
          </a:p>
          <a:p>
            <a:pPr marL="0" lvl="0" indent="0" algn="l" rtl="0">
              <a:spcBef>
                <a:spcPts val="0"/>
              </a:spcBef>
              <a:spcAft>
                <a:spcPts val="0"/>
              </a:spcAft>
              <a:buNone/>
            </a:pPr>
            <a:endParaRPr sz="1300">
              <a:solidFill>
                <a:schemeClr val="dk2"/>
              </a:solidFill>
              <a:latin typeface="Nunito"/>
              <a:ea typeface="Nunito"/>
              <a:cs typeface="Nunito"/>
              <a:sym typeface="Nunito"/>
            </a:endParaRPr>
          </a:p>
        </p:txBody>
      </p:sp>
      <p:pic>
        <p:nvPicPr>
          <p:cNvPr id="332" name="Google Shape;332;p21"/>
          <p:cNvPicPr preferRelativeResize="0"/>
          <p:nvPr/>
        </p:nvPicPr>
        <p:blipFill>
          <a:blip r:embed="rId3">
            <a:alphaModFix/>
          </a:blip>
          <a:stretch>
            <a:fillRect/>
          </a:stretch>
        </p:blipFill>
        <p:spPr>
          <a:xfrm>
            <a:off x="4572000" y="1252600"/>
            <a:ext cx="4127652" cy="2358659"/>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5470</Words>
  <Application>Microsoft Office PowerPoint</Application>
  <PresentationFormat>On-screen Show (16:9)</PresentationFormat>
  <Paragraphs>658</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Courier New</vt:lpstr>
      <vt:lpstr>Maven Pro</vt:lpstr>
      <vt:lpstr>Arial</vt:lpstr>
      <vt:lpstr>Roboto</vt:lpstr>
      <vt:lpstr>Nunito</vt:lpstr>
      <vt:lpstr>Momentum</vt:lpstr>
      <vt:lpstr>IE3085  QUALITY METHODS PROJECT - Group 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Control  Technique</vt:lpstr>
      <vt:lpstr>PowerPoint Presentation</vt:lpstr>
      <vt:lpstr>Possible Quality Problems  </vt:lpstr>
      <vt:lpstr>Control Charts</vt:lpstr>
      <vt:lpstr>Control Charts for Variables</vt:lpstr>
      <vt:lpstr>Control Charts for Variables</vt:lpstr>
      <vt:lpstr>Control Charts for Attributes</vt:lpstr>
      <vt:lpstr>Control Charts for Attributes</vt:lpstr>
      <vt:lpstr>Control Charts for Attributes</vt:lpstr>
      <vt:lpstr>Control Charts for Attributes</vt:lpstr>
      <vt:lpstr>SPC Chart  Explanation</vt:lpstr>
      <vt:lpstr>SPC Chart Explanation</vt:lpstr>
      <vt:lpstr>Further SPC Procedure</vt:lpstr>
      <vt:lpstr>Further SPC Procedure</vt:lpstr>
      <vt:lpstr>Quality Control Technique 3: Machine Learning</vt:lpstr>
      <vt:lpstr>Quality Control Technique 3: Machine Learning</vt:lpstr>
      <vt:lpstr>Quality Control Technique 3: Machine Learning</vt:lpstr>
      <vt:lpstr>Quality Control Technique 3: Machine Learning</vt:lpstr>
      <vt:lpstr>Discussion</vt:lpstr>
      <vt:lpstr>Appendix</vt:lpstr>
      <vt:lpstr>Appendix</vt:lpstr>
      <vt:lpstr>Appendix</vt:lpstr>
      <vt:lpstr>Appendix</vt:lpstr>
      <vt:lpstr>Appendix</vt:lpstr>
      <vt:lpstr>Appendix</vt:lpstr>
      <vt:lpstr>Appendix</vt:lpstr>
      <vt:lpstr>Appendix</vt:lpstr>
      <vt:lpstr>Appendix</vt:lpstr>
      <vt:lpstr>Appendix</vt:lpstr>
      <vt:lpstr>Appendix</vt:lpstr>
      <vt:lpstr>Appendix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Hakan İspir</cp:lastModifiedBy>
  <cp:revision>1</cp:revision>
  <dcterms:modified xsi:type="dcterms:W3CDTF">2025-01-07T09:16:38Z</dcterms:modified>
</cp:coreProperties>
</file>